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57" r:id="rId3"/>
    <p:sldId id="272" r:id="rId4"/>
    <p:sldId id="267" r:id="rId5"/>
    <p:sldId id="260" r:id="rId6"/>
    <p:sldId id="265" r:id="rId7"/>
    <p:sldId id="275" r:id="rId8"/>
    <p:sldId id="261" r:id="rId9"/>
    <p:sldId id="274" r:id="rId10"/>
    <p:sldId id="266" r:id="rId11"/>
    <p:sldId id="262" r:id="rId12"/>
    <p:sldId id="263" r:id="rId13"/>
    <p:sldId id="264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061B49-AF0E-4C15-814A-975235044B29}">
          <p14:sldIdLst>
            <p14:sldId id="256"/>
            <p14:sldId id="257"/>
            <p14:sldId id="272"/>
            <p14:sldId id="267"/>
            <p14:sldId id="260"/>
            <p14:sldId id="265"/>
            <p14:sldId id="275"/>
            <p14:sldId id="261"/>
            <p14:sldId id="274"/>
            <p14:sldId id="266"/>
            <p14:sldId id="262"/>
            <p14:sldId id="263"/>
            <p14:sldId id="264"/>
            <p14:sldId id="268"/>
            <p14:sldId id="269"/>
            <p14:sldId id="270"/>
          </p14:sldIdLst>
        </p14:section>
        <p14:section name="Раздел без заголовка" id="{09B1D7D5-0F68-4DEC-8713-27E595201DE8}">
          <p14:sldIdLst/>
        </p14:section>
        <p14:section name="Раздел без заголовка" id="{C0CB7792-6DC0-4D0F-938C-AFD887E47AA8}">
          <p14:sldIdLst>
            <p14:sldId id="271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084"/>
    <a:srgbClr val="C6793A"/>
    <a:srgbClr val="D8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98513" autoAdjust="0"/>
  </p:normalViewPr>
  <p:slideViewPr>
    <p:cSldViewPr>
      <p:cViewPr>
        <p:scale>
          <a:sx n="111" d="100"/>
          <a:sy n="111" d="100"/>
        </p:scale>
        <p:origin x="-619" y="6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LNIKOVA-IA\Desktop\&#1047;&#1072;&#1082;&#1083;&#1102;&#1095;&#1077;&#1085;&#1080;&#1077;%20&#1085;&#1072;%20&#1087;&#1088;&#1086;&#1077;&#1082;&#1090;%20&#1073;&#1102;&#1076;.%20&#1043;&#1088;&#1086;&#1084;&#1086;&#1074;&#1089;&#1082;&#1086;&#1077;%20%202024.doc!_1831107996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LNIKOVA-IA\Desktop\&#1047;&#1072;&#1082;&#1083;&#1102;&#1095;&#1077;&#1085;&#1080;&#1077;%20&#1085;&#1072;%20&#1087;&#1088;&#1086;&#1077;&#1082;&#1090;%20&#1073;&#1102;&#1076;.%20&#1043;&#1088;&#1086;&#1084;&#1086;&#1074;&#1089;&#1082;&#1086;&#1077;%20%202024.doc!_1831109578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0;&#1051;&#1045;&#1064;&#1050;&#1040;\&#1055;&#1056;&#1054;&#1045;&#1050;&#1058;&#1067;%20&#1041;&#1070;&#1044;&#1046;&#1045;&#1058;&#1054;&#1042;%20&#1053;&#1040;%202024\&#1047;&#1072;&#1082;&#1083;&#1102;&#1095;&#1077;&#1085;&#1080;&#1077;%20&#1085;&#1072;%20&#1087;&#1088;&#1086;&#1077;&#1082;&#1090;%20&#1073;&#1102;&#1076;.%20&#1051;&#1072;&#1088;&#1080;&#1086;&#1085;&#1086;&#1074;&#1089;&#1082;&#1086;&#1077;%20%202024.doc!_1801041076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LNIKOVA-IA\Desktop\&#1047;&#1072;&#1082;&#1083;&#1102;&#1095;&#1077;&#1085;&#1080;&#1077;%20&#1085;&#1072;%20&#1087;&#1088;&#1086;&#1077;&#1082;&#1090;%20&#1073;&#1102;&#1076;.%20&#1043;&#1088;&#1086;&#1084;&#1086;&#1074;&#1089;&#1082;&#1086;&#1077;%20%202024.doc!_1831122080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580692119367435E-2"/>
          <c:y val="4.1785375118708452E-2"/>
          <c:w val="0.67350946908625353"/>
          <c:h val="0.82311778072062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C  Users MYLNIKOVA-IA Desktop Заключение на проект бюд. Громовское  2024.doc]Лист1'!$B$1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 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2024.doc]Лист1'!$B$2:$B$6</c:f>
              <c:numCache>
                <c:formatCode>#,##0.0</c:formatCode>
                <c:ptCount val="5"/>
                <c:pt idx="0">
                  <c:v>1050</c:v>
                </c:pt>
                <c:pt idx="1">
                  <c:v>1016.3</c:v>
                </c:pt>
                <c:pt idx="2">
                  <c:v>1200</c:v>
                </c:pt>
                <c:pt idx="3">
                  <c:v>1200</c:v>
                </c:pt>
                <c:pt idx="4">
                  <c:v>1250</c:v>
                </c:pt>
              </c:numCache>
            </c:numRef>
          </c:val>
        </c:ser>
        <c:ser>
          <c:idx val="1"/>
          <c:order val="1"/>
          <c:tx>
            <c:strRef>
              <c:f>'[Диаграмма в C  Users MYLNIKOVA-IA Desktop Заключение на проект бюд. Громовское  2024.doc]Лист1'!$C$1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 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2024.doc]Лист1'!$C$2:$C$6</c:f>
              <c:numCache>
                <c:formatCode>#,##0.0</c:formatCode>
                <c:ptCount val="5"/>
                <c:pt idx="0">
                  <c:v>3640.9</c:v>
                </c:pt>
                <c:pt idx="1">
                  <c:v>3780.7</c:v>
                </c:pt>
                <c:pt idx="2">
                  <c:v>3760</c:v>
                </c:pt>
                <c:pt idx="3">
                  <c:v>3967.9</c:v>
                </c:pt>
                <c:pt idx="4">
                  <c:v>4133</c:v>
                </c:pt>
              </c:numCache>
            </c:numRef>
          </c:val>
        </c:ser>
        <c:ser>
          <c:idx val="2"/>
          <c:order val="2"/>
          <c:tx>
            <c:strRef>
              <c:f>'[Диаграмма в C  Users MYLNIKOVA-IA Desktop Заключение на проект бюд. Громовское  2024.doc]Лист1'!$D$1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 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2024.doc]Лист1'!$D$2:$D$6</c:f>
              <c:numCache>
                <c:formatCode>#,##0.0</c:formatCode>
                <c:ptCount val="5"/>
                <c:pt idx="0">
                  <c:v>541.5</c:v>
                </c:pt>
                <c:pt idx="1">
                  <c:v>387.1</c:v>
                </c:pt>
                <c:pt idx="2">
                  <c:v>460</c:v>
                </c:pt>
                <c:pt idx="3">
                  <c:v>442.3</c:v>
                </c:pt>
                <c:pt idx="4">
                  <c:v>443.3</c:v>
                </c:pt>
              </c:numCache>
            </c:numRef>
          </c:val>
        </c:ser>
        <c:ser>
          <c:idx val="3"/>
          <c:order val="3"/>
          <c:tx>
            <c:strRef>
              <c:f>'[Диаграмма в C  Users MYLNIKOVA-IA Desktop Заключение на проект бюд. Громовское  2024.doc]Лист1'!$E$1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 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2024.doc]Лист1'!$E$2:$E$6</c:f>
              <c:numCache>
                <c:formatCode>#,##0.0</c:formatCode>
                <c:ptCount val="5"/>
                <c:pt idx="0">
                  <c:v>5751.4</c:v>
                </c:pt>
                <c:pt idx="1">
                  <c:v>3730.5</c:v>
                </c:pt>
                <c:pt idx="2">
                  <c:v>3850</c:v>
                </c:pt>
                <c:pt idx="3">
                  <c:v>3100</c:v>
                </c:pt>
                <c:pt idx="4">
                  <c:v>3105</c:v>
                </c:pt>
              </c:numCache>
            </c:numRef>
          </c:val>
        </c:ser>
        <c:ser>
          <c:idx val="4"/>
          <c:order val="4"/>
          <c:tx>
            <c:strRef>
              <c:f>'[Диаграмма в C  Users MYLNIKOVA-IA Desktop Заключение на проект бюд. Громовское  2024.doc]Лист1'!$F$1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 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2024.doc]Лист1'!$F$2:$F$6</c:f>
              <c:numCache>
                <c:formatCode>#,##0.0</c:formatCode>
                <c:ptCount val="5"/>
                <c:pt idx="0">
                  <c:v>3</c:v>
                </c:pt>
                <c:pt idx="1">
                  <c:v>0.8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5"/>
          <c:order val="5"/>
          <c:tx>
            <c:strRef>
              <c:f>'[Диаграмма в C  Users MYLNIKOVA-IA Desktop Заключение на проект бюд. Громовское  2024.doc]Лист1'!$G$1</c:f>
              <c:strCache>
                <c:ptCount val="1"/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 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2024.doc]Лист1'!$G$2:$G$6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58784"/>
        <c:axId val="63560320"/>
      </c:barChart>
      <c:catAx>
        <c:axId val="6355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63560320"/>
        <c:crosses val="autoZero"/>
        <c:auto val="1"/>
        <c:lblAlgn val="ctr"/>
        <c:lblOffset val="100"/>
        <c:noMultiLvlLbl val="0"/>
      </c:catAx>
      <c:valAx>
        <c:axId val="63560320"/>
        <c:scaling>
          <c:orientation val="minMax"/>
          <c:max val="550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355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15149880246725"/>
          <c:y val="4.634157095443002E-2"/>
          <c:w val="0.19973891612719086"/>
          <c:h val="0.8512196041494402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" lastClr="FFFFFF">
          <a:lumMod val="65000"/>
        </a:sysClr>
      </a:solidFill>
    </a:ln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73108696317431E-2"/>
          <c:y val="5.4624943099824699E-2"/>
          <c:w val="0.6992680446194226"/>
          <c:h val="0.80359670558421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C  Users MYLNIKOVA-IA Desktop Заключение на проект бюд. Громовское  2024.doc 2]Лист1'!$B$1</c:f>
              <c:strCache>
                <c:ptCount val="1"/>
                <c:pt idx="0">
                  <c:v>прочие поступления от использования имущества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 2]Лист1'!$A$2:$A$6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 2]Лист1'!$B$2:$B$6</c:f>
              <c:numCache>
                <c:formatCode>0.0</c:formatCode>
                <c:ptCount val="5"/>
                <c:pt idx="0">
                  <c:v>620</c:v>
                </c:pt>
                <c:pt idx="1">
                  <c:v>535.9</c:v>
                </c:pt>
                <c:pt idx="2">
                  <c:v>560</c:v>
                </c:pt>
                <c:pt idx="3">
                  <c:v>624</c:v>
                </c:pt>
                <c:pt idx="4">
                  <c:v>650</c:v>
                </c:pt>
              </c:numCache>
            </c:numRef>
          </c:val>
        </c:ser>
        <c:ser>
          <c:idx val="1"/>
          <c:order val="1"/>
          <c:tx>
            <c:strRef>
              <c:f>'[Диаграмма в C  Users MYLNIKOVA-IA Desktop Заключение на проект бюд. Громовское  2024.doc 2]Лист1'!$C$1</c:f>
              <c:strCache>
                <c:ptCount val="1"/>
                <c:pt idx="0">
                  <c:v>доходы от сдачи в аренду имущества, составляющего казну поселения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 2]Лист1'!$A$2:$A$6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 2]Лист1'!$C$2:$C$6</c:f>
              <c:numCache>
                <c:formatCode>0.0</c:formatCode>
                <c:ptCount val="5"/>
                <c:pt idx="0">
                  <c:v>250</c:v>
                </c:pt>
                <c:pt idx="1">
                  <c:v>228.2</c:v>
                </c:pt>
                <c:pt idx="2">
                  <c:v>521.70000000000005</c:v>
                </c:pt>
                <c:pt idx="3">
                  <c:v>1046.4000000000001</c:v>
                </c:pt>
                <c:pt idx="4">
                  <c:v>1904.4</c:v>
                </c:pt>
              </c:numCache>
            </c:numRef>
          </c:val>
        </c:ser>
        <c:ser>
          <c:idx val="2"/>
          <c:order val="2"/>
          <c:tx>
            <c:strRef>
              <c:f>'[Диаграмма в C  Users MYLNIKOVA-IA Desktop Заключение на проект бюд. Громовское  2024.doc 2]Лист1'!$D$1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 2]Лист1'!$A$2:$A$6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 2]Лист1'!$D$2:$D$6</c:f>
              <c:numCache>
                <c:formatCode>0.0</c:formatCode>
                <c:ptCount val="5"/>
                <c:pt idx="0">
                  <c:v>1100</c:v>
                </c:pt>
                <c:pt idx="1">
                  <c:v>508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3"/>
          <c:order val="3"/>
          <c:tx>
            <c:strRef>
              <c:f>'[Диаграмма в C  Users MYLNIKOVA-IA Desktop Заключение на проект бюд. Громовское  2024.doc 2]Лист1'!$E$1</c:f>
              <c:strCache>
                <c:ptCount val="1"/>
                <c:pt idx="0">
                  <c:v>доходы от аренды земли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 2]Лист1'!$A$2:$A$6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 2]Лист1'!$E$2:$E$6</c:f>
              <c:numCache>
                <c:formatCode>0.0</c:formatCode>
                <c:ptCount val="5"/>
                <c:pt idx="0">
                  <c:v>80.599999999999994</c:v>
                </c:pt>
                <c:pt idx="1">
                  <c:v>80.099999999999994</c:v>
                </c:pt>
                <c:pt idx="2">
                  <c:v>270.2</c:v>
                </c:pt>
                <c:pt idx="3">
                  <c:v>290</c:v>
                </c:pt>
                <c:pt idx="4">
                  <c:v>300</c:v>
                </c:pt>
              </c:numCache>
            </c:numRef>
          </c:val>
        </c:ser>
        <c:ser>
          <c:idx val="4"/>
          <c:order val="4"/>
          <c:tx>
            <c:strRef>
              <c:f>'[Диаграмма в C  Users MYLNIKOVA-IA Desktop Заключение на проект бюд. Громовское  2024.doc 2]Лист1'!$F$1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'[Диаграмма в C  Users MYLNIKOVA-IA Desktop Заключение на проект бюд. Громовское  2024.doc 2]Лист1'!$A$2:$A$6</c:f>
              <c:strCache>
                <c:ptCount val="5"/>
                <c:pt idx="0">
                  <c:v>утвержденный план 2025</c:v>
                </c:pt>
                <c:pt idx="1">
                  <c:v>оценка 2025</c:v>
                </c:pt>
                <c:pt idx="2">
                  <c:v>проект на 2026</c:v>
                </c:pt>
                <c:pt idx="3">
                  <c:v>проект на 2027</c:v>
                </c:pt>
                <c:pt idx="4">
                  <c:v>проект на 2028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 2]Лист1'!$F$2:$F$6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10000</c:v>
                </c:pt>
                <c:pt idx="4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80000"/>
        <c:axId val="64481536"/>
      </c:barChart>
      <c:catAx>
        <c:axId val="644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481536"/>
        <c:crosses val="autoZero"/>
        <c:auto val="1"/>
        <c:lblAlgn val="ctr"/>
        <c:lblOffset val="100"/>
        <c:noMultiLvlLbl val="0"/>
      </c:catAx>
      <c:valAx>
        <c:axId val="64481536"/>
        <c:scaling>
          <c:orientation val="minMax"/>
          <c:max val="100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48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96325459317585"/>
          <c:y val="1.9498607242339833E-2"/>
          <c:w val="0.18766404199475065"/>
          <c:h val="0.93593314763231195"/>
        </c:manualLayout>
      </c:layout>
      <c:overlay val="0"/>
      <c:txPr>
        <a:bodyPr/>
        <a:lstStyle/>
        <a:p>
          <a:pPr>
            <a:defRPr sz="64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" lastClr="FFFFFF">
          <a:lumMod val="75000"/>
        </a:sysClr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30884487764413E-2"/>
          <c:y val="3.5734958595582775E-2"/>
          <c:w val="0.7633554541683949"/>
          <c:h val="0.93598859385994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в 2023 г.</c:v>
                </c:pt>
              </c:strCache>
            </c:strRef>
          </c:tx>
          <c:explosion val="25"/>
          <c:dPt>
            <c:idx val="0"/>
            <c:bubble3D val="0"/>
            <c:explosion val="18"/>
          </c:dPt>
          <c:dLbls>
            <c:dLbl>
              <c:idx val="0"/>
              <c:layout>
                <c:manualLayout>
                  <c:x val="2.7905822272915801E-2"/>
                  <c:y val="0.12278607529920187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4 172,6 </a:t>
                    </a:r>
                  </a:p>
                  <a:p>
                    <a:r>
                      <a:rPr lang="ru-RU" sz="1000" b="1" dirty="0" smtClean="0"/>
                      <a:t>тыс. руб.</a:t>
                    </a:r>
                  </a:p>
                  <a:p>
                    <a:r>
                      <a:rPr lang="ru-RU" sz="1000" b="1" dirty="0" smtClean="0"/>
                      <a:t>(15,7%)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D5-4602-9924-5F22448FEB1F}"/>
                </c:ext>
              </c:extLst>
            </c:dLbl>
            <c:dLbl>
              <c:idx val="1"/>
              <c:layout>
                <c:manualLayout>
                  <c:x val="-3.6047931356283702E-2"/>
                  <c:y val="-6.094954827885468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9 056,0</a:t>
                    </a:r>
                  </a:p>
                  <a:p>
                    <a:r>
                      <a:rPr lang="ru-RU" sz="1000" b="1" dirty="0" smtClean="0"/>
                      <a:t> тыс. руб.</a:t>
                    </a:r>
                  </a:p>
                  <a:p>
                    <a:r>
                      <a:rPr lang="ru-RU" sz="1000" b="1" dirty="0" smtClean="0"/>
                      <a:t>  (34,2%)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6D5-4602-9924-5F22448FEB1F}"/>
                </c:ext>
              </c:extLst>
            </c:dLbl>
            <c:dLbl>
              <c:idx val="2"/>
              <c:layout>
                <c:manualLayout>
                  <c:x val="6.4820225010369201E-2"/>
                  <c:y val="4.104093103986835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289,0 </a:t>
                    </a:r>
                  </a:p>
                  <a:p>
                    <a:r>
                      <a:rPr lang="ru-RU" sz="1000" b="1" dirty="0" smtClean="0"/>
                      <a:t>тыс. руб</a:t>
                    </a:r>
                    <a:r>
                      <a:rPr lang="ru-RU" sz="1000" b="1" dirty="0"/>
                      <a:t>.  </a:t>
                    </a:r>
                    <a:endParaRPr lang="ru-RU" sz="1000" b="1" dirty="0" smtClean="0"/>
                  </a:p>
                  <a:p>
                    <a:r>
                      <a:rPr lang="ru-RU" sz="1000" b="1" dirty="0" smtClean="0"/>
                      <a:t>  (1,1%)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6D5-4602-9924-5F22448FEB1F}"/>
                </c:ext>
              </c:extLst>
            </c:dLbl>
            <c:dLbl>
              <c:idx val="3"/>
              <c:layout>
                <c:manualLayout>
                  <c:x val="-0.2100939703442555"/>
                  <c:y val="0.23275191645372728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13 000,0 </a:t>
                    </a:r>
                  </a:p>
                  <a:p>
                    <a:r>
                      <a:rPr lang="ru-RU" sz="1000" b="1" dirty="0" smtClean="0"/>
                      <a:t>тыс. руб.</a:t>
                    </a:r>
                  </a:p>
                  <a:p>
                    <a:r>
                      <a:rPr lang="ru-RU" sz="1000" b="1" baseline="0" dirty="0" smtClean="0"/>
                      <a:t>  (49,0%)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6D5-4602-9924-5F22448FE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 на выравнивание бюджетной обеспеченности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.0">
                  <c:v>4172.6000000000004</c:v>
                </c:pt>
                <c:pt idx="1">
                  <c:v>9056</c:v>
                </c:pt>
                <c:pt idx="2">
                  <c:v>289</c:v>
                </c:pt>
                <c:pt idx="3">
                  <c:v>13000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5-4602-9924-5F22448FEB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 на выравнивание бюджетной обеспеченности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</c:v>
                </c:pt>
                <c:pt idx="1">
                  <c:v>33.9</c:v>
                </c:pt>
                <c:pt idx="2">
                  <c:v>2.1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6D5-4602-9924-5F22448FEB1F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legend>
      <c:legendPos val="r"/>
      <c:layout>
        <c:manualLayout>
          <c:xMode val="edge"/>
          <c:yMode val="edge"/>
          <c:x val="0.8408681563666528"/>
          <c:y val="1.4078548438257264E-2"/>
          <c:w val="0.11984522149827864"/>
          <c:h val="0.83234511501851904"/>
        </c:manualLayout>
      </c:layout>
      <c:overlay val="1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zero"/>
    <c:showDLblsOverMax val="1"/>
  </c:chart>
  <c:spPr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8380326878993E-2"/>
          <c:y val="2.2792650918635173E-2"/>
          <c:w val="0.65045225279962549"/>
          <c:h val="0.941457869490451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437088199902664"/>
          <c:y val="3.2372957671424202E-2"/>
          <c:w val="0.2588696295729922"/>
          <c:h val="0.90759922585614272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712742719020821E-2"/>
          <c:y val="6.2499960232243697E-2"/>
          <c:w val="0.58965894256932772"/>
          <c:h val="0.83055563509106811"/>
        </c:manualLayout>
      </c:layout>
      <c:pie3DChart>
        <c:varyColors val="1"/>
        <c:ser>
          <c:idx val="0"/>
          <c:order val="0"/>
          <c:tx>
            <c:strRef>
              <c:f>'[Диаграмма в C  Users MYLNIKOVA-IA Desktop Заключение на проект бюд. Громовское  2024.doc]Лист1'!$B$1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C  Users MYLNIKOVA-IA Desktop Заключение на проект бюд. Громовское  2024.doc]Лист1'!$A$2:$A$10</c:f>
              <c:strCache>
                <c:ptCount val="9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 Физическая культура и спорт </c:v>
                </c:pt>
              </c:strCache>
            </c:strRef>
          </c:cat>
          <c:val>
            <c:numRef>
              <c:f>'[Диаграмма в C  Users MYLNIKOVA-IA Desktop Заключение на проект бюд. Громовское  2024.doc]Лист1'!$B$2:$B$10</c:f>
              <c:numCache>
                <c:formatCode>0.0%</c:formatCode>
                <c:ptCount val="9"/>
                <c:pt idx="0">
                  <c:v>0.26400000000000001</c:v>
                </c:pt>
                <c:pt idx="1">
                  <c:v>7.0000000000000001E-3</c:v>
                </c:pt>
                <c:pt idx="2">
                  <c:v>7.0000000000000001E-3</c:v>
                </c:pt>
                <c:pt idx="3">
                  <c:v>8.1000000000000003E-2</c:v>
                </c:pt>
                <c:pt idx="4">
                  <c:v>0.29399999999999998</c:v>
                </c:pt>
                <c:pt idx="5">
                  <c:v>5.0000000000000001E-3</c:v>
                </c:pt>
                <c:pt idx="6">
                  <c:v>0.30099999999999999</c:v>
                </c:pt>
                <c:pt idx="7">
                  <c:v>1.6E-2</c:v>
                </c:pt>
                <c:pt idx="8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6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6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6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6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6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6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6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139594384601513"/>
          <c:y val="5.1470588235294122E-2"/>
          <c:w val="0.22976662253070035"/>
          <c:h val="0.86029411764705888"/>
        </c:manualLayout>
      </c:layout>
      <c:overlay val="0"/>
      <c:txPr>
        <a:bodyPr/>
        <a:lstStyle/>
        <a:p>
          <a:pPr>
            <a:defRPr sz="69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>
      <a:solidFill>
        <a:sysClr val="window" lastClr="FFFFFF">
          <a:lumMod val="85000"/>
        </a:sysClr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F  ФЛЕШКА ЗАКЛЮЧЕНИЯ ГОДОВОЙ ОТЧЕТ  2023 ГОД Заключение  Громовское 2023.doc]Лист1'!$B$1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8489207112358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'[Диаграмма в F  ФЛЕШКА ЗАКЛЮЧЕНИЯ ГОДОВОЙ ОТЧЕТ  2023 ГОД Заключение  Громовское 2023.doc]Лист1'!$A$2:$A$6</c:f>
              <c:strCache>
                <c:ptCount val="5"/>
                <c:pt idx="0">
                  <c:v>МП "Развитие культуры и физической культуры в МО"</c:v>
                </c:pt>
                <c:pt idx="1">
                  <c:v>МП "Развитие автомобильных дорог МО" </c:v>
                </c:pt>
                <c:pt idx="2">
                  <c:v>МП «Благоустройство территории МО» </c:v>
                </c:pt>
                <c:pt idx="3">
                  <c:v>МП «Устойчиво общественное развитие в МО» </c:v>
                </c:pt>
                <c:pt idx="4">
                  <c:v>МП "Обеспечение устойчивого функционирования и развития коммунальной и инженерной инфраструктуры и повышение энергоэффективности в МО»</c:v>
                </c:pt>
              </c:strCache>
            </c:strRef>
          </c:cat>
          <c:val>
            <c:numRef>
              <c:f>'[Диаграмма в F  ФЛЕШКА ЗАКЛЮЧЕНИЯ ГОДОВОЙ ОТЧЕТ  2023 ГОД Заключение  Громовское 2023.doc]Лист1'!$B$2:$B$6</c:f>
              <c:numCache>
                <c:formatCode>0.0%</c:formatCode>
                <c:ptCount val="5"/>
                <c:pt idx="0">
                  <c:v>0.52500000000000002</c:v>
                </c:pt>
                <c:pt idx="1">
                  <c:v>0.18</c:v>
                </c:pt>
                <c:pt idx="2">
                  <c:v>0.104</c:v>
                </c:pt>
                <c:pt idx="3">
                  <c:v>0.16400000000000001</c:v>
                </c:pt>
                <c:pt idx="4">
                  <c:v>2.7E-2</c:v>
                </c:pt>
              </c:numCache>
            </c:numRef>
          </c:val>
        </c:ser>
        <c:ser>
          <c:idx val="1"/>
          <c:order val="1"/>
          <c:tx>
            <c:strRef>
              <c:f>'[Диаграмма в F  ФЛЕШКА ЗАКЛЮЧЕНИЯ ГОДОВОЙ ОТЧЕТ  2023 ГОД Заключение  Громовское 2023.doc]Лист1'!$C$1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'[Диаграмма в F  ФЛЕШКА ЗАКЛЮЧЕНИЯ ГОДОВОЙ ОТЧЕТ  2023 ГОД Заключение  Громовское 2023.doc]Лист1'!$A$2:$A$6</c:f>
              <c:strCache>
                <c:ptCount val="5"/>
                <c:pt idx="0">
                  <c:v>МП "Развитие культуры и физической культуры в МО"</c:v>
                </c:pt>
                <c:pt idx="1">
                  <c:v>МП "Развитие автомобильных дорог МО" </c:v>
                </c:pt>
                <c:pt idx="2">
                  <c:v>МП «Благоустройство территории МО» </c:v>
                </c:pt>
                <c:pt idx="3">
                  <c:v>МП «Устойчиво общественное развитие в МО» </c:v>
                </c:pt>
                <c:pt idx="4">
                  <c:v>МП "Обеспечение устойчивого функционирования и развития коммунальной и инженерной инфраструктуры и повышение энергоэффективности в МО»</c:v>
                </c:pt>
              </c:strCache>
            </c:strRef>
          </c:cat>
          <c:val>
            <c:numRef>
              <c:f>'[Диаграмма в F  ФЛЕШКА ЗАКЛЮЧЕНИЯ ГОДОВОЙ ОТЧЕТ  2023 ГОД Заключение  Громовское 2023.doc]Лист1'!$C$2:$C$6</c:f>
            </c:numRef>
          </c:val>
        </c:ser>
        <c:ser>
          <c:idx val="2"/>
          <c:order val="2"/>
          <c:tx>
            <c:strRef>
              <c:f>'[Диаграмма в F  ФЛЕШКА ЗАКЛЮЧЕНИЯ ГОДОВОЙ ОТЧЕТ  2023 ГОД Заключение  Громовское 2023.doc]Лист1'!$D$1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'[Диаграмма в F  ФЛЕШКА ЗАКЛЮЧЕНИЯ ГОДОВОЙ ОТЧЕТ  2023 ГОД Заключение  Громовское 2023.doc]Лист1'!$A$2:$A$6</c:f>
              <c:strCache>
                <c:ptCount val="5"/>
                <c:pt idx="0">
                  <c:v>МП "Развитие культуры и физической культуры в МО"</c:v>
                </c:pt>
                <c:pt idx="1">
                  <c:v>МП "Развитие автомобильных дорог МО" </c:v>
                </c:pt>
                <c:pt idx="2">
                  <c:v>МП «Благоустройство территории МО» </c:v>
                </c:pt>
                <c:pt idx="3">
                  <c:v>МП «Устойчиво общественное развитие в МО» </c:v>
                </c:pt>
                <c:pt idx="4">
                  <c:v>МП "Обеспечение устойчивого функционирования и развития коммунальной и инженерной инфраструктуры и повышение энергоэффективности в МО»</c:v>
                </c:pt>
              </c:strCache>
            </c:strRef>
          </c:cat>
          <c:val>
            <c:numRef>
              <c:f>'[Диаграмма в F  ФЛЕШКА ЗАКЛЮЧЕНИЯ ГОДОВОЙ ОТЧЕТ  2023 ГОД Заключение  Громовское 2023.doc]Лист1'!$D$2:$D$6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66112"/>
        <c:axId val="65067648"/>
      </c:barChart>
      <c:catAx>
        <c:axId val="65066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 u="sng" baseline="0">
                <a:solidFill>
                  <a:sysClr val="windowText" lastClr="000000"/>
                </a:solidFill>
              </a:defRPr>
            </a:pPr>
            <a:endParaRPr lang="ru-RU"/>
          </a:p>
        </c:txPr>
        <c:crossAx val="65067648"/>
        <c:crosses val="autoZero"/>
        <c:auto val="1"/>
        <c:lblAlgn val="ctr"/>
        <c:lblOffset val="100"/>
        <c:noMultiLvlLbl val="0"/>
      </c:catAx>
      <c:valAx>
        <c:axId val="65067648"/>
        <c:scaling>
          <c:orientation val="minMax"/>
          <c:max val="0.60000000000000009"/>
          <c:min val="0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65066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85F9E-D415-4385-AFD3-880C56A7C467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B63B-40CE-4FE4-9B54-B84E9E177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8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3B63B-40CE-4FE4-9B54-B84E9E1775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8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B63B-40CE-4FE4-9B54-B84E9E1775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B63B-40CE-4FE4-9B54-B84E9E1775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4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B63B-40CE-4FE4-9B54-B84E9E1775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0%BB%D0%B0%D1%8F_%D0%93%D0%BE%D1%80%D0%BA%D0%B0_(%D0%9B%D0%B5%D0%BD%D0%B8%D0%BD%D0%B3%D1%80%D0%B0%D0%B4%D1%81%D0%BA%D0%B0%D1%8F_%D0%BE%D0%B1%D0%BB%D0%B0%D1%81%D1%82%D1%8C)" TargetMode="External"/><Relationship Id="rId13" Type="http://schemas.openxmlformats.org/officeDocument/2006/relationships/hyperlink" Target="https://ru.wikipedia.org/wiki/%D0%A2%D1%80%D0%B0%D0%BA%D1%82%D0%BE%D1%80%D0%BD%D0%BE%D0%B5_(%D0%9B%D0%B5%D0%BD%D0%B8%D0%BD%D0%B3%D1%80%D0%B0%D0%B4%D1%81%D0%BA%D0%B0%D1%8F_%D0%BE%D0%B1%D0%BB%D0%B0%D1%81%D1%82%D1%8C)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9A%D1%83%D1%82%D1%83%D0%B7%D0%BE%D0%B2%D1%81%D0%BA%D0%BE%D0%B5" TargetMode="External"/><Relationship Id="rId12" Type="http://schemas.openxmlformats.org/officeDocument/2006/relationships/hyperlink" Target="https://ru.wikipedia.org/wiki/%D0%A1%D0%BE%D0%BB%D0%BE%D0%B2%D1%8C%D1%91%D0%B2%D0%BA%D0%B0_(%D0%9B%D0%B5%D0%BD%D0%B8%D0%BD%D0%B3%D1%80%D0%B0%D0%B4%D1%81%D0%BA%D0%B0%D1%8F_%D0%BE%D0%B1%D0%BB%D0%B0%D1%81%D1%82%D1%8C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9A%D1%80%D0%B0%D1%81%D0%BD%D0%BE%D0%B5_(%D0%9B%D0%B5%D0%BD%D0%B8%D0%BD%D0%B3%D1%80%D0%B0%D0%B4%D1%81%D0%BA%D0%B0%D1%8F_%D0%BE%D0%B1%D0%BB%D0%B0%D1%81%D1%82%D1%8C)" TargetMode="External"/><Relationship Id="rId11" Type="http://schemas.openxmlformats.org/officeDocument/2006/relationships/hyperlink" Target="https://ru.wikipedia.org/wiki/%D0%A1%D0%BE%D0%BB%D0%BD%D0%B5%D1%87%D0%BD%D0%BE%D0%B5_(%D0%9B%D0%B5%D0%BD%D0%B8%D0%BD%D0%B3%D1%80%D0%B0%D0%B4%D1%81%D0%BA%D0%B0%D1%8F_%D0%BE%D0%B1%D0%BB%D0%B0%D1%81%D1%82%D1%8C)" TargetMode="External"/><Relationship Id="rId5" Type="http://schemas.openxmlformats.org/officeDocument/2006/relationships/hyperlink" Target="https://ru.wikipedia.org/wiki/%D0%92%D0%B5%D1%81%D0%BD%D0%B8%D0%BD%D0%BE_(%D0%9B%D0%B5%D0%BD%D0%B8%D0%BD%D0%B3%D1%80%D0%B0%D0%B4%D1%81%D0%BA%D0%B0%D1%8F_%D0%BE%D0%B1%D0%BB%D0%B0%D1%81%D1%82%D1%8C)" TargetMode="External"/><Relationship Id="rId10" Type="http://schemas.openxmlformats.org/officeDocument/2006/relationships/hyperlink" Target="https://ru.wikipedia.org/wiki/%D0%9F%D0%BB%D0%BE%D0%B4%D0%BE%D0%B2%D0%BE%D0%B5_(%D0%9B%D0%B5%D0%BD%D0%B8%D0%BD%D0%B3%D1%80%D0%B0%D0%B4%D1%81%D0%BA%D0%B0%D1%8F_%D0%BE%D0%B1%D0%BB%D0%B0%D1%81%D1%82%D1%8C)" TargetMode="External"/><Relationship Id="rId4" Type="http://schemas.microsoft.com/office/2007/relationships/hdphoto" Target="../media/hdphoto1.wdp"/><Relationship Id="rId9" Type="http://schemas.openxmlformats.org/officeDocument/2006/relationships/hyperlink" Target="https://ru.wikipedia.org/wiki/%D0%9C%D0%B5%D0%BB%D1%8C%D0%BD%D0%B8%D1%87%D0%BD%D1%8B%D0%B5_%D0%A0%D1%83%D1%87%D1%8C%D0%B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2440" cy="122413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проекту </a:t>
            </a:r>
            <a:r>
              <a:rPr lang="ru-RU" sz="1800" b="1" dirty="0"/>
              <a:t>решения </a:t>
            </a:r>
            <a:r>
              <a:rPr lang="ru-RU" sz="1800" b="1" dirty="0" smtClean="0"/>
              <a:t>Совета </a:t>
            </a:r>
            <a:r>
              <a:rPr lang="ru-RU" sz="1800" b="1" dirty="0"/>
              <a:t>депутатов </a:t>
            </a:r>
            <a:r>
              <a:rPr lang="ru-RU" sz="1800" b="1" dirty="0" err="1" smtClean="0"/>
              <a:t>севастьяновского</a:t>
            </a:r>
            <a:r>
              <a:rPr lang="ru-RU" sz="1800" b="1" dirty="0" smtClean="0"/>
              <a:t> </a:t>
            </a:r>
            <a:r>
              <a:rPr lang="ru-RU" sz="1800" b="1" dirty="0"/>
              <a:t>сельского поселения Приозерского муниципального района Ленинградской области </a:t>
            </a:r>
            <a:r>
              <a:rPr lang="ru-RU" sz="1800" b="1" dirty="0" smtClean="0"/>
              <a:t> «О бюджете </a:t>
            </a:r>
            <a:r>
              <a:rPr lang="ru-RU" sz="1800" dirty="0" err="1"/>
              <a:t>севастьяновского</a:t>
            </a:r>
            <a:r>
              <a:rPr lang="ru-RU" sz="1800" dirty="0"/>
              <a:t> сельского </a:t>
            </a:r>
            <a:r>
              <a:rPr lang="ru-RU" sz="1800" b="1" dirty="0"/>
              <a:t>поселения Приозерского муниципального района </a:t>
            </a:r>
            <a:r>
              <a:rPr lang="ru-RU" sz="1800" b="1" dirty="0" smtClean="0"/>
              <a:t>на 2026 - 2028 годы»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Mylnikova-IA\Desktop\ОЦЕНКА КАЧЕСТВА ПО ПОСЕЛЕНИЯМ 2024\БЮДЖЕТ ДЛЯ ГРАЖДАН\Byudzhet-dlya-grazhd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916832"/>
            <a:ext cx="93610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9572" y="332656"/>
            <a:ext cx="7128792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неналоговых доходов  местного бюджета </a:t>
            </a:r>
            <a:b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2025 -2028 годы  </a:t>
            </a:r>
            <a:endParaRPr lang="ru-RU" sz="1600" dirty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572" y="5013176"/>
            <a:ext cx="71287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100" b="1" dirty="0" smtClean="0">
                <a:solidFill>
                  <a:srgbClr val="002060"/>
                </a:solidFill>
              </a:rPr>
              <a:t>Основную </a:t>
            </a:r>
            <a:r>
              <a:rPr lang="ru-RU" sz="1100" b="1" dirty="0">
                <a:solidFill>
                  <a:srgbClr val="002060"/>
                </a:solidFill>
              </a:rPr>
              <a:t>долю неналоговых доходов бюджета поселения  в </a:t>
            </a:r>
            <a:r>
              <a:rPr lang="ru-RU" sz="1100" b="1" dirty="0" smtClean="0">
                <a:solidFill>
                  <a:srgbClr val="002060"/>
                </a:solidFill>
              </a:rPr>
              <a:t>2026 - 2028 </a:t>
            </a:r>
            <a:r>
              <a:rPr lang="ru-RU" sz="1100" b="1" dirty="0">
                <a:solidFill>
                  <a:srgbClr val="002060"/>
                </a:solidFill>
              </a:rPr>
              <a:t>годах, будут </a:t>
            </a:r>
            <a:r>
              <a:rPr lang="ru-RU" sz="1100" b="1" dirty="0" smtClean="0">
                <a:solidFill>
                  <a:srgbClr val="002060"/>
                </a:solidFill>
              </a:rPr>
              <a:t>составлять - «Доходы от продажи материальных и нематериальных активов»:</a:t>
            </a:r>
            <a:endParaRPr lang="ru-RU" sz="1100" b="1" dirty="0">
              <a:solidFill>
                <a:srgbClr val="002060"/>
              </a:solidFill>
            </a:endParaRP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</a:rPr>
              <a:t>    -   </a:t>
            </a:r>
            <a:r>
              <a:rPr lang="ru-RU" sz="1100" b="1" dirty="0">
                <a:solidFill>
                  <a:srgbClr val="002060"/>
                </a:solidFill>
              </a:rPr>
              <a:t>проект на </a:t>
            </a:r>
            <a:r>
              <a:rPr lang="ru-RU" sz="1100" b="1" dirty="0" smtClean="0">
                <a:solidFill>
                  <a:srgbClr val="002060"/>
                </a:solidFill>
              </a:rPr>
              <a:t>2026 </a:t>
            </a:r>
            <a:r>
              <a:rPr lang="ru-RU" sz="1100" b="1" dirty="0">
                <a:solidFill>
                  <a:srgbClr val="002060"/>
                </a:solidFill>
              </a:rPr>
              <a:t>год – </a:t>
            </a:r>
            <a:r>
              <a:rPr lang="ru-RU" sz="1100" b="1" dirty="0" smtClean="0">
                <a:solidFill>
                  <a:srgbClr val="002060"/>
                </a:solidFill>
              </a:rPr>
              <a:t>77,5%;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</a:rPr>
              <a:t>    -   проект </a:t>
            </a:r>
            <a:r>
              <a:rPr lang="ru-RU" sz="1100" b="1" dirty="0">
                <a:solidFill>
                  <a:srgbClr val="002060"/>
                </a:solidFill>
              </a:rPr>
              <a:t>на </a:t>
            </a:r>
            <a:r>
              <a:rPr lang="ru-RU" sz="1100" b="1" dirty="0" smtClean="0">
                <a:solidFill>
                  <a:srgbClr val="002060"/>
                </a:solidFill>
              </a:rPr>
              <a:t>2027 </a:t>
            </a:r>
            <a:r>
              <a:rPr lang="ru-RU" sz="1100" b="1" dirty="0">
                <a:solidFill>
                  <a:srgbClr val="002060"/>
                </a:solidFill>
              </a:rPr>
              <a:t>год – </a:t>
            </a:r>
            <a:r>
              <a:rPr lang="ru-RU" sz="1100" b="1" dirty="0" smtClean="0">
                <a:solidFill>
                  <a:srgbClr val="002060"/>
                </a:solidFill>
              </a:rPr>
              <a:t>82,9%;</a:t>
            </a:r>
            <a:endParaRPr lang="ru-RU" sz="1100" b="1" dirty="0">
              <a:solidFill>
                <a:srgbClr val="002060"/>
              </a:solidFill>
            </a:endParaRP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</a:rPr>
              <a:t>    -   проект </a:t>
            </a:r>
            <a:r>
              <a:rPr lang="ru-RU" sz="1100" b="1" dirty="0">
                <a:solidFill>
                  <a:srgbClr val="002060"/>
                </a:solidFill>
              </a:rPr>
              <a:t>на </a:t>
            </a:r>
            <a:r>
              <a:rPr lang="ru-RU" sz="1100" b="1" dirty="0" smtClean="0">
                <a:solidFill>
                  <a:srgbClr val="002060"/>
                </a:solidFill>
              </a:rPr>
              <a:t>2028 </a:t>
            </a:r>
            <a:r>
              <a:rPr lang="ru-RU" sz="1100" b="1" dirty="0">
                <a:solidFill>
                  <a:srgbClr val="002060"/>
                </a:solidFill>
              </a:rPr>
              <a:t>год – </a:t>
            </a:r>
            <a:r>
              <a:rPr lang="ru-RU" sz="1100" b="1" dirty="0" smtClean="0">
                <a:solidFill>
                  <a:srgbClr val="002060"/>
                </a:solidFill>
              </a:rPr>
              <a:t>77,2%.</a:t>
            </a:r>
            <a:endParaRPr lang="ru-RU" sz="1100" b="1" dirty="0">
              <a:solidFill>
                <a:srgbClr val="002060"/>
              </a:solidFill>
            </a:endParaRPr>
          </a:p>
          <a:p>
            <a:pPr algn="just"/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29888"/>
              </p:ext>
            </p:extLst>
          </p:nvPr>
        </p:nvGraphicFramePr>
        <p:xfrm>
          <a:off x="827584" y="1484784"/>
          <a:ext cx="6912768" cy="335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264696" cy="64183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безвозмездные поступления от других </a:t>
            </a: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бюджетов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бюджетной системы РФ</a:t>
            </a: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998281"/>
              </p:ext>
            </p:extLst>
          </p:nvPr>
        </p:nvGraphicFramePr>
        <p:xfrm>
          <a:off x="467544" y="1556793"/>
          <a:ext cx="7542256" cy="40324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1616"/>
                <a:gridCol w="792088"/>
                <a:gridCol w="648072"/>
                <a:gridCol w="792088"/>
                <a:gridCol w="648072"/>
                <a:gridCol w="792088"/>
                <a:gridCol w="648072"/>
                <a:gridCol w="792088"/>
                <a:gridCol w="648072"/>
              </a:tblGrid>
              <a:tr h="6541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поступления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(утвержденный план)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2026 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2027 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2028 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0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(%)</a:t>
                      </a:r>
                      <a:endParaRPr lang="ru-RU" sz="10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0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0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0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0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6869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Дотации бюджетам бюджетной системы РФ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3 067,2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11,4%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4 172,6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15,7%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3 892,8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54,1%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4 016,5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53,8%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281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Субсидии</a:t>
                      </a:r>
                      <a:r>
                        <a:rPr kumimoji="0" lang="ru-RU" sz="1000" b="1" i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бюджетам бюджетной системы РФ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9 740,0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36,2%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9 056,0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34,2%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2 988,8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3 047,6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40,8%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9953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Субвенции бюджетам бюджетной системы РФ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218,3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0,8%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289,0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1,1%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320,7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4,4%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404,3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5,4%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665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Иные межбюджетные трансферты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13 877,3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51,6%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r>
                        <a:rPr kumimoji="0" lang="ru-RU" sz="10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000,0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49,0%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623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ВСЕГО:</a:t>
                      </a:r>
                      <a:endParaRPr kumimoji="0" lang="ru-RU" sz="10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26 902,9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26 517,6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7 202,3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7 468,4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43506" cy="78584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БЕЗВОЗМЕЗДНЫХ ПОСТУПЛЕНИЙ</a:t>
            </a:r>
            <a:r>
              <a:rPr lang="en-US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2026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22901"/>
              </p:ext>
            </p:extLst>
          </p:nvPr>
        </p:nvGraphicFramePr>
        <p:xfrm>
          <a:off x="457200" y="1484784"/>
          <a:ext cx="77152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2">
            <a:extLst>
              <a:ext uri="{FF2B5EF4-FFF2-40B4-BE49-F238E27FC236}">
                <a16:creationId xmlns="" xmlns:a16="http://schemas.microsoft.com/office/drawing/2014/main" id="{69C42907-1C45-4288-92BB-E65BEB9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560840" cy="9989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Распределение бюджетных ассигнований по разделам бюджетной классификации на </a:t>
            </a: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2026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  и плановый период </a:t>
            </a: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2027-2028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годов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005916"/>
              </p:ext>
            </p:extLst>
          </p:nvPr>
        </p:nvGraphicFramePr>
        <p:xfrm>
          <a:off x="467544" y="1525295"/>
          <a:ext cx="7499176" cy="477096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88232"/>
                <a:gridCol w="1080120"/>
                <a:gridCol w="1080120"/>
                <a:gridCol w="1152128"/>
                <a:gridCol w="1018456"/>
                <a:gridCol w="1080120"/>
              </a:tblGrid>
              <a:tr h="46064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 разделов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г.          (утв. план)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Оценка 2025 года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494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0100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   Общегосударственные вопросы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9 763,9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9 467,9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524,8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9 709,2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9 999,6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35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0200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  Национальная оборона  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214,8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214,8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285,5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317,2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400,08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0300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Национальная безопасность и правоохранительная деятельность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217,5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217,5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314,0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265,0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265,0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19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0400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  Национальная экономика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3 791,5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2 549,1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3 520,0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5 071,8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5 295,7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0500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 Жилищно-коммунальное хозяйство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16 824,6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9 894,3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12 858,3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3 020,8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3 020,8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85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0700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  Образование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148,0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147,0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220,0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220,0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0800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    Культура, кинематография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8 192,8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7 800,3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161,8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7 986,8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8 079,8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73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1000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    Социальная политика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660,0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654,4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690,0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690,0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390,0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1100   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 Физическая культура и спорт   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959,1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959,1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1 178,0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1 478,0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1 478,0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Условно- утвержденные расходы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717,1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1 452,4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5325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ИТОГО:</a:t>
                      </a:r>
                      <a:endParaRPr kumimoji="0"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40 772,2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31 904,8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43 742,5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29 475,9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30 902,1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">
            <a:extLst>
              <a:ext uri="{FF2B5EF4-FFF2-40B4-BE49-F238E27FC236}">
                <a16:creationId xmlns="" xmlns:a16="http://schemas.microsoft.com/office/drawing/2014/main" id="{69C42907-1C45-4288-92BB-E65BEB9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61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с отражением удельного веса расходов, планируемых на </a:t>
            </a: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2026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961283"/>
              </p:ext>
            </p:extLst>
          </p:nvPr>
        </p:nvGraphicFramePr>
        <p:xfrm>
          <a:off x="539552" y="1609725"/>
          <a:ext cx="715664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46398"/>
              </p:ext>
            </p:extLst>
          </p:nvPr>
        </p:nvGraphicFramePr>
        <p:xfrm>
          <a:off x="683568" y="1556792"/>
          <a:ext cx="71287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2">
            <a:extLst>
              <a:ext uri="{FF2B5EF4-FFF2-40B4-BE49-F238E27FC236}">
                <a16:creationId xmlns="" xmlns:a16="http://schemas.microsoft.com/office/drawing/2014/main" id="{69C42907-1C45-4288-92BB-E65BEB9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7427168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Формирование бюджета </a:t>
            </a:r>
            <a:r>
              <a:rPr lang="ru-RU" sz="1800" dirty="0" err="1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севастьяновского</a:t>
            </a:r>
            <a:r>
              <a:rPr lang="ru-RU" sz="18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сельского поселения на </a:t>
            </a:r>
            <a:r>
              <a:rPr lang="ru-RU" sz="18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2026 </a:t>
            </a:r>
            <a:r>
              <a:rPr lang="ru-RU" sz="1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 и плановый период </a:t>
            </a:r>
            <a:r>
              <a:rPr lang="ru-RU" sz="18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2027 </a:t>
            </a:r>
            <a:r>
              <a:rPr lang="ru-RU" sz="1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18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2028 </a:t>
            </a:r>
            <a:r>
              <a:rPr lang="ru-RU" sz="1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годов в программном  формате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7427168" cy="2304256"/>
          </a:xfrm>
        </p:spPr>
        <p:txBody>
          <a:bodyPr>
            <a:normAutofit/>
          </a:bodyPr>
          <a:lstStyle/>
          <a:p>
            <a:pPr marL="0" algn="just"/>
            <a:r>
              <a:rPr lang="ru-RU" sz="1200" b="1" dirty="0">
                <a:solidFill>
                  <a:srgbClr val="002060"/>
                </a:solidFill>
              </a:rPr>
              <a:t>В соответствии с требованиями бюджетного законодательства  проект Решения о </a:t>
            </a:r>
            <a:r>
              <a:rPr lang="ru-RU" sz="1200" b="1" dirty="0" smtClean="0">
                <a:solidFill>
                  <a:srgbClr val="002060"/>
                </a:solidFill>
              </a:rPr>
              <a:t>бюджете </a:t>
            </a:r>
            <a:r>
              <a:rPr lang="ru-RU" sz="1200" b="1" dirty="0">
                <a:solidFill>
                  <a:srgbClr val="002060"/>
                </a:solidFill>
              </a:rPr>
              <a:t>на  </a:t>
            </a:r>
            <a:r>
              <a:rPr lang="ru-RU" sz="1200" b="1" dirty="0" smtClean="0">
                <a:solidFill>
                  <a:srgbClr val="002060"/>
                </a:solidFill>
              </a:rPr>
              <a:t>2026 год и плановый период 2027 – 2028 годов сформирован </a:t>
            </a:r>
            <a:r>
              <a:rPr lang="ru-RU" sz="1200" b="1" dirty="0">
                <a:solidFill>
                  <a:srgbClr val="002060"/>
                </a:solidFill>
              </a:rPr>
              <a:t>посредством реализации программного подхода к управлению бюджетными расходами на основе </a:t>
            </a:r>
            <a:r>
              <a:rPr lang="ru-RU" sz="1200" b="1" dirty="0" smtClean="0">
                <a:solidFill>
                  <a:srgbClr val="002060"/>
                </a:solidFill>
              </a:rPr>
              <a:t>5 (пяти) </a:t>
            </a:r>
            <a:r>
              <a:rPr lang="ru-RU" sz="1200" b="1" dirty="0">
                <a:solidFill>
                  <a:srgbClr val="002060"/>
                </a:solidFill>
              </a:rPr>
              <a:t>муниципальных программ. </a:t>
            </a:r>
          </a:p>
          <a:p>
            <a:pPr marL="0" algn="just"/>
            <a:r>
              <a:rPr lang="ru-RU" sz="1200" b="1" dirty="0" smtClean="0">
                <a:solidFill>
                  <a:srgbClr val="002060"/>
                </a:solidFill>
              </a:rPr>
              <a:t>На </a:t>
            </a:r>
            <a:r>
              <a:rPr lang="ru-RU" sz="1200" b="1" dirty="0">
                <a:solidFill>
                  <a:srgbClr val="002060"/>
                </a:solidFill>
              </a:rPr>
              <a:t>реализацию программной части бюджета поселения </a:t>
            </a:r>
            <a:r>
              <a:rPr lang="ru-RU" sz="1200" b="1" dirty="0" smtClean="0">
                <a:solidFill>
                  <a:srgbClr val="002060"/>
                </a:solidFill>
              </a:rPr>
              <a:t>запланированы </a:t>
            </a:r>
            <a:r>
              <a:rPr lang="ru-RU" sz="1200" b="1" dirty="0">
                <a:solidFill>
                  <a:srgbClr val="002060"/>
                </a:solidFill>
              </a:rPr>
              <a:t>бюджетные ассигнования в </a:t>
            </a:r>
            <a:r>
              <a:rPr lang="ru-RU" sz="1200" b="1" dirty="0" smtClean="0">
                <a:solidFill>
                  <a:srgbClr val="002060"/>
                </a:solidFill>
              </a:rPr>
              <a:t>следующем объеме:</a:t>
            </a:r>
          </a:p>
          <a:p>
            <a:pPr marL="0" algn="just"/>
            <a:r>
              <a:rPr lang="ru-RU" sz="1200" b="1" dirty="0" smtClean="0">
                <a:solidFill>
                  <a:srgbClr val="002060"/>
                </a:solidFill>
              </a:rPr>
              <a:t>На 2026 год – 43 742,5 тыс. руб.</a:t>
            </a:r>
          </a:p>
          <a:p>
            <a:pPr marL="0" algn="just"/>
            <a:r>
              <a:rPr lang="ru-RU" sz="1200" b="1" dirty="0" smtClean="0">
                <a:solidFill>
                  <a:srgbClr val="002060"/>
                </a:solidFill>
              </a:rPr>
              <a:t>На 2027 год – 29 475,9 тыс. руб.</a:t>
            </a:r>
          </a:p>
          <a:p>
            <a:pPr marL="0" algn="just"/>
            <a:r>
              <a:rPr lang="ru-RU" sz="1200" b="1" dirty="0" smtClean="0">
                <a:solidFill>
                  <a:srgbClr val="002060"/>
                </a:solidFill>
              </a:rPr>
              <a:t>На 2028 год – 30 902,1 тыс. руб.</a:t>
            </a:r>
            <a:endParaRPr lang="ru-RU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Mylnikova-IA\Desktop\ОЦЕНКА КАЧЕСТВА ПО ПОСЕЛЕНИЯМ 2024\БЮДЖЕТ ДЛЯ ГРАЖДАН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128792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061184"/>
              </p:ext>
            </p:extLst>
          </p:nvPr>
        </p:nvGraphicFramePr>
        <p:xfrm>
          <a:off x="467544" y="1556792"/>
          <a:ext cx="7416824" cy="45590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808312"/>
                <a:gridCol w="1728192"/>
                <a:gridCol w="1512168"/>
                <a:gridCol w="1368152"/>
              </a:tblGrid>
              <a:tr h="504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муниципальной программы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</a:t>
                      </a:r>
                      <a:r>
                        <a:rPr kumimoji="0" lang="ru-RU" sz="10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</a:t>
                      </a:r>
                      <a:r>
                        <a:rPr kumimoji="0" lang="ru-RU" sz="10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</a:t>
                      </a: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1775">
                <a:tc>
                  <a:txBody>
                    <a:bodyPr/>
                    <a:lstStyle/>
                    <a:p>
                      <a:r>
                        <a:rPr kumimoji="0" lang="ru-RU" sz="9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1.Развитие культуры и физической культуры в муниципальном образовании</a:t>
                      </a:r>
                      <a:endParaRPr kumimoji="0" lang="ru-RU" sz="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14 339,8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9 464,8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9 557,8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0353">
                <a:tc>
                  <a:txBody>
                    <a:bodyPr/>
                    <a:lstStyle/>
                    <a:p>
                      <a:r>
                        <a:rPr kumimoji="0" lang="ru-RU" sz="9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 Обеспечение устойчивого функционирования и развития коммунальной и инженерной инфраструктуры и повышение энергоэффективности в муниципальном образовании</a:t>
                      </a:r>
                      <a:endParaRPr kumimoji="0" lang="ru-RU" sz="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2 097,0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1 310,0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1 310,0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420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2060"/>
                          </a:solidFill>
                        </a:rPr>
                        <a:t>3.Благоустройство территории муниципального образования</a:t>
                      </a:r>
                      <a:endParaRPr lang="ru-RU" sz="9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solidFill>
                            <a:srgbClr val="002060"/>
                          </a:solidFill>
                        </a:rPr>
                        <a:t>5 730,0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1 170,0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1 170,0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953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2060"/>
                          </a:solidFill>
                        </a:rPr>
                        <a:t>4.Развитие автомобильных дорог муниципального образования</a:t>
                      </a:r>
                      <a:endParaRPr lang="ru-RU" sz="9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4 710,0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5 061,8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5 285,7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1775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5 .</a:t>
                      </a:r>
                      <a:r>
                        <a:rPr kumimoji="0" lang="ru-RU" sz="9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Устойчивое общественное развитие в </a:t>
                      </a:r>
                      <a:r>
                        <a:rPr kumimoji="0" lang="ru-RU" sz="9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муниципального образования</a:t>
                      </a:r>
                      <a:endParaRPr kumimoji="0" lang="ru-RU" sz="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4 700,5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220,0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220,0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42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ИТОГО  ПРОГРАММНЫЕ РАСХОДЫ: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31 227,40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17 226,6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17 543,5</a:t>
                      </a:r>
                      <a:endParaRPr kumimoji="0"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Обеспечение деятельности органов местного самоуправления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</a:rPr>
                        <a:t> и непрограммные расходы</a:t>
                      </a:r>
                      <a:endParaRPr lang="ru-RU" sz="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12 515,1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11 532,2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11 906,2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3654">
                <a:tc>
                  <a:txBody>
                    <a:bodyPr/>
                    <a:lstStyle/>
                    <a:p>
                      <a:r>
                        <a:rPr kumimoji="0" lang="ru-RU" sz="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Условно- утвержденные расходы</a:t>
                      </a:r>
                      <a:endParaRPr kumimoji="0" lang="ru-RU" sz="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717,1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1 452,4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984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ИТОГО  РАСХОДОВ: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43 742,5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29 475,9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30 902,1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: скругленные углы 2">
            <a:extLst>
              <a:ext uri="{FF2B5EF4-FFF2-40B4-BE49-F238E27FC236}">
                <a16:creationId xmlns="" xmlns:a16="http://schemas.microsoft.com/office/drawing/2014/main" id="{69C42907-1C45-4288-92BB-E65BEB9FE883}"/>
              </a:ext>
            </a:extLst>
          </p:cNvPr>
          <p:cNvSpPr txBox="1">
            <a:spLocks/>
          </p:cNvSpPr>
          <p:nvPr/>
        </p:nvSpPr>
        <p:spPr>
          <a:xfrm>
            <a:off x="428596" y="188640"/>
            <a:ext cx="7455772" cy="100811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Программная структура расходов бюджета </a:t>
            </a:r>
            <a:r>
              <a:rPr lang="ru-RU" sz="16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севастьяновсеого</a:t>
            </a:r>
            <a:r>
              <a:rPr lang="ru-RU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сельского поселения на </a:t>
            </a:r>
            <a:r>
              <a:rPr lang="ru-RU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2026 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 и плановый период </a:t>
            </a:r>
            <a:r>
              <a:rPr lang="ru-RU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2027-2028 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годов, тыс. руб.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71184" cy="126754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Долевое соотношение муниципальных программ в общем объеме программных расходов бюджета на </a:t>
            </a: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2026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 представлено на следующей диаграмме</a:t>
            </a:r>
            <a:b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600" dirty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536305"/>
              </p:ext>
            </p:extLst>
          </p:nvPr>
        </p:nvGraphicFramePr>
        <p:xfrm>
          <a:off x="539552" y="1772816"/>
          <a:ext cx="74168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ylnikova-IA\Desktop\ОЦЕНКА КАЧЕСТВА ПО ПОСЕЛЕНИЯМ 2024\БЮДЖЕТ ДЛЯ ГРАЖДАН\slide16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776864" cy="5688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5" y="548680"/>
            <a:ext cx="7488832" cy="720080"/>
          </a:xfrm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Административно-территориальное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Ларионовского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</a:t>
            </a:r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77048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Административно-территориальное деление севастьяновского сельского поселения </a:t>
            </a:r>
            <a:r>
              <a:rPr lang="ru-RU" b="1" cap="all" dirty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cap="all" dirty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b="1" cap="all" dirty="0">
              <a:ln w="6350">
                <a:noFill/>
              </a:ln>
              <a:solidFill>
                <a:srgbClr val="00206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764" y="1369844"/>
            <a:ext cx="39604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Севастьяновское сельское поселение —муниципальное образование в составе Приозерского района Ленинградской области.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Численность населения по состоянию на 1 января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составляет  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744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Административным центром Севастьяновского сельского поселения является поселок  Севастьяново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/>
          </a:p>
        </p:txBody>
      </p:sp>
      <p:pic>
        <p:nvPicPr>
          <p:cNvPr id="8" name="Picture 3" descr="https://avatars.mds.yandex.net/i?id=8e374fee12525439880050617cc3febf_l-522202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46" b="96368" l="391" r="96403">
                        <a14:foregroundMark x1="6724" y1="10443" x2="13135" y2="22588"/>
                        <a14:foregroundMark x1="13135" y1="22588" x2="13135" y2="33485"/>
                        <a14:foregroundMark x1="5864" y1="6016" x2="10946" y2="3746"/>
                        <a14:foregroundMark x1="547" y1="56754" x2="2189" y2="52554"/>
                        <a14:foregroundMark x1="18765" y1="91146" x2="24394" y2="96368"/>
                        <a14:foregroundMark x1="83737" y1="34733" x2="91634" y2="43927"/>
                        <a14:foregroundMark x1="91634" y1="43927" x2="91869" y2="43700"/>
                        <a14:foregroundMark x1="94996" y1="44381" x2="96403" y2="475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844652" cy="30963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94860" y="1484784"/>
            <a:ext cx="33615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поселения входят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населённых пунктов: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99217"/>
              </p:ext>
            </p:extLst>
          </p:nvPr>
        </p:nvGraphicFramePr>
        <p:xfrm>
          <a:off x="4644008" y="2132856"/>
          <a:ext cx="3312368" cy="432048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654679"/>
                <a:gridCol w="1001505"/>
                <a:gridCol w="1656184"/>
              </a:tblGrid>
              <a:tr h="51308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</a:p>
                  </a:txBody>
                  <a:tcPr marL="36036" marR="78829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Населённый пункт</a:t>
                      </a:r>
                    </a:p>
                  </a:txBody>
                  <a:tcPr marL="36036" marR="78829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 населённого пункта</a:t>
                      </a:r>
                    </a:p>
                  </a:txBody>
                  <a:tcPr marL="36036" marR="78829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134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u="none" strike="noStrike" kern="1200" dirty="0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5" tooltip="Веснино (Ленинградская область)"/>
                        </a:rPr>
                        <a:t>Березово</a:t>
                      </a:r>
                      <a:endParaRPr kumimoji="0" lang="ru-RU" sz="1000" b="1" u="none" strike="noStrike" kern="1200" dirty="0">
                        <a:solidFill>
                          <a:srgbClr val="0645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посёлок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5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2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dirty="0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tooltip="Красное (Ленинградская область)"/>
                        </a:rPr>
                        <a:t>Богатыри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посёлок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341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3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dirty="0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tooltip="Кутузовское"/>
                        </a:rPr>
                        <a:t>Гранитное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посёлок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34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4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dirty="0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tooltip="Малая Горка (Ленинградская область)"/>
                        </a:rPr>
                        <a:t>Заветное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посёлок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639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5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dirty="0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tooltip="Мельничные Ручьи"/>
                        </a:rPr>
                        <a:t>Проточное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посёлок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7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</a:rPr>
                        <a:t>6</a:t>
                      </a:r>
                      <a:endParaRPr lang="ru-RU" sz="1000" b="1" dirty="0">
                        <a:effectLst/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dirty="0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tooltip="Плодовое (Ленинградская область)"/>
                        </a:rPr>
                        <a:t>Севастьяново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посёлок, административный центр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463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dirty="0" err="1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tooltip="Солнечное (Ленинградская область)"/>
                        </a:rPr>
                        <a:t>Степанянское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посёлок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63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</a:rPr>
                        <a:t>8</a:t>
                      </a:r>
                      <a:endParaRPr lang="ru-RU" sz="1000" b="1" dirty="0">
                        <a:effectLst/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dirty="0" err="1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tooltip="Соловьёвка (Ленинградская область)"/>
                        </a:rPr>
                        <a:t>Шушино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посёлок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63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</a:rPr>
                        <a:t>9</a:t>
                      </a:r>
                      <a:endParaRPr lang="ru-RU" sz="1000" b="1" dirty="0">
                        <a:effectLst/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none" strike="noStrike" dirty="0" smtClean="0">
                          <a:solidFill>
                            <a:srgbClr val="0645A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tooltip="Тракторное (Ленинградская область)"/>
                        </a:rPr>
                        <a:t>Яровое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посёлок</a:t>
                      </a:r>
                    </a:p>
                  </a:txBody>
                  <a:tcPr marL="36036" marR="36036" marT="18018" marB="180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ylnikova-IA\Desktop\ОЦЕНКА КАЧЕСТВА ПО ПОСЕЛЕНИЯМ 2024\БЮДЖЕТ ДЛЯ ГРАЖДАН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4" y="188640"/>
            <a:ext cx="79356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4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BD868A6-9CDE-4940-A436-07AA32407A63}"/>
              </a:ext>
            </a:extLst>
          </p:cNvPr>
          <p:cNvSpPr/>
          <p:nvPr/>
        </p:nvSpPr>
        <p:spPr>
          <a:xfrm>
            <a:off x="2123728" y="363138"/>
            <a:ext cx="4176464" cy="50268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ПОНЯТИЯ</a:t>
            </a:r>
            <a:endParaRPr lang="ru-RU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7643192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300" b="1" dirty="0" smtClean="0">
                <a:solidFill>
                  <a:srgbClr val="002060"/>
                </a:solidFill>
              </a:rPr>
              <a:t>                                                         ЧТО </a:t>
            </a:r>
            <a:r>
              <a:rPr lang="ru-RU" sz="1300" b="1" dirty="0">
                <a:solidFill>
                  <a:srgbClr val="002060"/>
                </a:solidFill>
              </a:rPr>
              <a:t>ТАКОЕ </a:t>
            </a:r>
            <a:r>
              <a:rPr lang="ru-RU" sz="1300" b="1" dirty="0" smtClean="0">
                <a:solidFill>
                  <a:srgbClr val="002060"/>
                </a:solidFill>
              </a:rPr>
              <a:t>«БЮДЖЕТ»</a:t>
            </a:r>
            <a:endParaRPr lang="ru-RU" sz="1300" b="1" dirty="0">
              <a:solidFill>
                <a:srgbClr val="002060"/>
              </a:solidFill>
            </a:endParaRPr>
          </a:p>
          <a:p>
            <a:pPr algn="just"/>
            <a:r>
              <a:rPr lang="ru-RU" sz="1300" b="1" dirty="0">
                <a:solidFill>
                  <a:srgbClr val="002060"/>
                </a:solidFill>
              </a:rPr>
              <a:t>БЮДЖЕТ – </a:t>
            </a:r>
            <a:r>
              <a:rPr lang="ru-RU" sz="1300" dirty="0">
                <a:solidFill>
                  <a:srgbClr val="002060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</a:p>
          <a:p>
            <a:pPr algn="just"/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200" b="1" dirty="0">
              <a:solidFill>
                <a:srgbClr val="002060"/>
              </a:solidFill>
            </a:endParaRP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300" b="1" dirty="0">
                <a:solidFill>
                  <a:srgbClr val="002060"/>
                </a:solidFill>
              </a:rPr>
              <a:t>Бюджетный процесс </a:t>
            </a:r>
            <a:r>
              <a:rPr lang="ru-RU" sz="1300" dirty="0">
                <a:solidFill>
                  <a:srgbClr val="002060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и утверждению отчета об исполнении бюджета. </a:t>
            </a:r>
          </a:p>
          <a:p>
            <a:r>
              <a:rPr lang="ru-RU" sz="1300" b="1" dirty="0" smtClean="0">
                <a:solidFill>
                  <a:srgbClr val="002060"/>
                </a:solidFill>
              </a:rPr>
              <a:t>СТАДИИ </a:t>
            </a:r>
            <a:r>
              <a:rPr lang="ru-RU" sz="1300" b="1" dirty="0">
                <a:solidFill>
                  <a:srgbClr val="002060"/>
                </a:solidFill>
              </a:rPr>
              <a:t>БЮДЖЕТНОГО </a:t>
            </a:r>
            <a:r>
              <a:rPr lang="ru-RU" sz="1300" b="1" dirty="0" smtClean="0">
                <a:solidFill>
                  <a:srgbClr val="002060"/>
                </a:solidFill>
              </a:rPr>
              <a:t>ПРОЦЕССА</a:t>
            </a:r>
            <a:r>
              <a:rPr lang="ru-RU" sz="13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1300" dirty="0">
                <a:solidFill>
                  <a:srgbClr val="002060"/>
                </a:solidFill>
              </a:rPr>
              <a:t>1. Составление проекта бюджета </a:t>
            </a:r>
          </a:p>
          <a:p>
            <a:r>
              <a:rPr lang="ru-RU" sz="1300" dirty="0">
                <a:solidFill>
                  <a:srgbClr val="002060"/>
                </a:solidFill>
              </a:rPr>
              <a:t>2. Рассмотрение проекта бюджета </a:t>
            </a:r>
          </a:p>
          <a:p>
            <a:r>
              <a:rPr lang="ru-RU" sz="1300" dirty="0">
                <a:solidFill>
                  <a:srgbClr val="002060"/>
                </a:solidFill>
              </a:rPr>
              <a:t>3. Утверждение проекта бюджета</a:t>
            </a:r>
          </a:p>
          <a:p>
            <a:r>
              <a:rPr lang="ru-RU" sz="1300" dirty="0">
                <a:solidFill>
                  <a:srgbClr val="002060"/>
                </a:solidFill>
              </a:rPr>
              <a:t>4. Исполнение бюджета</a:t>
            </a:r>
          </a:p>
          <a:p>
            <a:r>
              <a:rPr lang="ru-RU" sz="1300" dirty="0">
                <a:solidFill>
                  <a:srgbClr val="002060"/>
                </a:solidFill>
              </a:rPr>
              <a:t>5. Рассмотрение и утверждение отчета об исполнении бюджета </a:t>
            </a:r>
            <a:endParaRPr lang="ru-RU" sz="1300" dirty="0" smtClean="0">
              <a:solidFill>
                <a:srgbClr val="002060"/>
              </a:solidFill>
            </a:endParaRPr>
          </a:p>
          <a:p>
            <a:pPr algn="just"/>
            <a:r>
              <a:rPr lang="ru-RU" sz="1300" b="1" dirty="0">
                <a:solidFill>
                  <a:srgbClr val="002060"/>
                </a:solidFill>
              </a:rPr>
              <a:t>ДОХОДЫ</a:t>
            </a:r>
            <a:r>
              <a:rPr lang="ru-RU" sz="1300" dirty="0">
                <a:solidFill>
                  <a:srgbClr val="002060"/>
                </a:solidFill>
              </a:rPr>
              <a:t> - это поступающие в бюджет денежные средства (налоги, административные платежи и сборы, безвозмездные поступления)</a:t>
            </a:r>
          </a:p>
          <a:p>
            <a:pPr algn="just"/>
            <a:r>
              <a:rPr lang="ru-RU" sz="1300" b="1" dirty="0">
                <a:solidFill>
                  <a:srgbClr val="002060"/>
                </a:solidFill>
              </a:rPr>
              <a:t>РАСХОДЫ</a:t>
            </a:r>
            <a:r>
              <a:rPr lang="ru-RU" sz="1300" dirty="0">
                <a:solidFill>
                  <a:srgbClr val="002060"/>
                </a:solidFill>
              </a:rPr>
              <a:t> - это выплачиваемые из бюджета денежные средства (социальные выплаты населению, содержание муниципальных </a:t>
            </a:r>
            <a:r>
              <a:rPr lang="ru-RU" sz="1300" dirty="0" smtClean="0">
                <a:solidFill>
                  <a:srgbClr val="002060"/>
                </a:solidFill>
              </a:rPr>
              <a:t>учреждений.</a:t>
            </a:r>
          </a:p>
          <a:p>
            <a:pPr algn="just"/>
            <a:r>
              <a:rPr lang="ru-RU" sz="1300" b="1" dirty="0">
                <a:solidFill>
                  <a:srgbClr val="002060"/>
                </a:solidFill>
              </a:rPr>
              <a:t>Сбалансированность бюджета </a:t>
            </a:r>
            <a:r>
              <a:rPr lang="ru-RU" sz="1300" dirty="0">
                <a:solidFill>
                  <a:srgbClr val="002060"/>
                </a:solidFill>
              </a:rPr>
              <a:t>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9" name="Picture 2" descr="C:\Users\Mylnikova-IA\Desktop\ОЦЕНКА КАЧЕСТВА ПО ПОСЕЛЕНИЯМ 2024\БЮДЖЕТ ДЛЯ ГРАЖДАН\i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3960440" cy="16561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2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0006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DD4551-B895-4245-BF4E-3B4F8FAB571A}"/>
              </a:ext>
            </a:extLst>
          </p:cNvPr>
          <p:cNvSpPr txBox="1"/>
          <p:nvPr/>
        </p:nvSpPr>
        <p:spPr>
          <a:xfrm>
            <a:off x="1835696" y="476672"/>
            <a:ext cx="547260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ПАРАМЕТРЫ БЮДЖЕТА </a:t>
            </a:r>
            <a:r>
              <a:rPr lang="ru-RU" sz="16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севастьяновского</a:t>
            </a:r>
            <a:r>
              <a:rPr lang="ru-RU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СЕЛЬСКОГО  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ПОСЕЛЕНИЯ (тыс. руб.)</a:t>
            </a: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589313"/>
              </p:ext>
            </p:extLst>
          </p:nvPr>
        </p:nvGraphicFramePr>
        <p:xfrm>
          <a:off x="414120" y="1484784"/>
          <a:ext cx="7686272" cy="415804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781616"/>
                <a:gridCol w="1800200"/>
                <a:gridCol w="1440160"/>
                <a:gridCol w="1296144"/>
                <a:gridCol w="136815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(утвержденный план)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2026 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2027 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2028 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Доходы</a:t>
                      </a:r>
                    </a:p>
                    <a:p>
                      <a:pPr algn="ctr"/>
                      <a:endParaRPr kumimoji="0"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</a:t>
                      </a:r>
                      <a:endParaRPr kumimoji="0" lang="ru-RU" sz="1400" b="1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39 940,4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42 242,5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105,8%</a:t>
                      </a:r>
                      <a:endParaRPr kumimoji="0" lang="ru-RU" sz="14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27 975,9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66,2%</a:t>
                      </a:r>
                      <a:endParaRPr kumimoji="0" lang="ru-RU" sz="14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29 402,1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105,1%</a:t>
                      </a:r>
                      <a:endParaRPr kumimoji="0" lang="ru-RU" sz="14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8787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Расходы, в т. ч.</a:t>
                      </a: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условно-утвержденные</a:t>
                      </a:r>
                    </a:p>
                    <a:p>
                      <a:pPr algn="ctr">
                        <a:lnSpc>
                          <a:spcPct val="50000"/>
                        </a:lnSpc>
                      </a:pPr>
                      <a:endParaRPr kumimoji="0" lang="ru-RU" sz="1400" b="1" i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</a:t>
                      </a:r>
                      <a:r>
                        <a:rPr kumimoji="0" lang="ru-RU" sz="1400" b="1" i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роста</a:t>
                      </a:r>
                      <a:endParaRPr kumimoji="0" lang="ru-RU" sz="1400" b="1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40 772,2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43 742,5</a:t>
                      </a:r>
                    </a:p>
                    <a:p>
                      <a:pPr marL="0" algn="ctr" rtl="0" eaLnBrk="1" latinLnBrk="0" hangingPunct="1"/>
                      <a:endParaRPr kumimoji="0"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latinLnBrk="0" hangingPunct="1"/>
                      <a:endParaRPr kumimoji="0"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29 475,9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717,1</a:t>
                      </a:r>
                    </a:p>
                    <a:p>
                      <a:pPr marL="0" algn="ctr" rtl="0" eaLnBrk="1" latinLnBrk="0" hangingPunct="1"/>
                      <a:endParaRPr kumimoji="0" lang="ru-RU" sz="1400" b="1" i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30 902,1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1 452,4</a:t>
                      </a:r>
                    </a:p>
                    <a:p>
                      <a:pPr marL="0" algn="ctr" rtl="0" eaLnBrk="1" latinLnBrk="0" hangingPunct="1"/>
                      <a:endParaRPr kumimoji="0" lang="ru-RU" sz="1400" b="1" i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104,8%</a:t>
                      </a:r>
                    </a:p>
                  </a:txBody>
                  <a:tcPr/>
                </a:tc>
              </a:tr>
              <a:tr h="61646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Дефицит (-),  профицит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-831,8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-1 500,0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-1 500,0</a:t>
                      </a:r>
                      <a:endParaRPr kumimoji="0" lang="ru-RU" sz="14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-1 500,0</a:t>
                      </a:r>
                      <a:endParaRPr kumimoji="0" lang="ru-RU" sz="14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93010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доходам без учета безвозмездных поступлений</a:t>
                      </a:r>
                      <a:endParaRPr kumimoji="0" lang="ru-RU" sz="1200" b="1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6,4%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9,5%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7,2%</a:t>
                      </a:r>
                      <a:endParaRPr kumimoji="0" lang="ru-RU" sz="14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6,8%</a:t>
                      </a:r>
                      <a:endParaRPr kumimoji="0" lang="ru-RU" sz="14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332656"/>
            <a:ext cx="7128792" cy="79208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доходной части местного бюджета </a:t>
            </a: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2026-2028 </a:t>
            </a:r>
            <a:r>
              <a:rPr lang="ru-RU" sz="1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годы </a:t>
            </a: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1600" dirty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627129"/>
              </p:ext>
            </p:extLst>
          </p:nvPr>
        </p:nvGraphicFramePr>
        <p:xfrm>
          <a:off x="683568" y="1412776"/>
          <a:ext cx="7200800" cy="303804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7052">
                <a:tc row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Основные характеристики местного бюджета</a:t>
                      </a:r>
                      <a:endParaRPr kumimoji="0"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 Решения о бюджете</a:t>
                      </a:r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 год</a:t>
                      </a:r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0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доля,%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доля,%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доля,%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Налоговые доходы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9 273,0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22,0%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8 713,2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31,2%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8 979,3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30,5%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11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Неналоговые доходы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6 451,9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15,2%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12 060,4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43,1%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12 954,4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44,1%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40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latin typeface="+mn-lt"/>
                          <a:cs typeface="+mn-cs"/>
                        </a:rPr>
                        <a:t>Собственные</a:t>
                      </a:r>
                      <a:r>
                        <a:rPr lang="ru-RU" sz="1050" b="1" baseline="0" dirty="0" smtClean="0">
                          <a:latin typeface="+mn-lt"/>
                          <a:cs typeface="+mn-cs"/>
                        </a:rPr>
                        <a:t> доходы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15 724,9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37,2%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20 773,6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74,3%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21 933,7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74,6%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273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Безвозмездные поступления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26 517,6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62,8%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7 202,3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25,7%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7 468,4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25,4%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273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Итого: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42 242,5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27 975,9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29 402,1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C:\Users\Mylnikova-IA\Desktop\ОЦЕНКА КАЧЕСТВА ПО ПОСЕЛЕНИЯМ 2024\БЮДЖЕТ ДЛЯ ГРАЖДАН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5616624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9572" y="332656"/>
            <a:ext cx="7128792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НАЛОГОВЫЕ ДОХОДЫ  местного бюджета </a:t>
            </a:r>
            <a:b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2025-2028 годы  </a:t>
            </a:r>
            <a:endParaRPr lang="ru-RU" sz="1600" dirty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220642"/>
              </p:ext>
            </p:extLst>
          </p:nvPr>
        </p:nvGraphicFramePr>
        <p:xfrm>
          <a:off x="539553" y="1556792"/>
          <a:ext cx="7416824" cy="38589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273"/>
                <a:gridCol w="1130183"/>
                <a:gridCol w="1059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225">
                <a:tc row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Налоговые доходы местного бюджета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 утв. план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 оценка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 Решения о бюджете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 год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51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 на доходы физических лиц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1 050,0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1016,3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1 200,0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1 200,0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1 250,0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товары (работы, услуги), реализуемые на территории РФ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3 640,9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3 780,7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3 760,0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3 967,9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4 133,0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0,0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0,0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35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541,5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387,1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442,3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443,3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998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5 751,4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3 730,5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3 850,0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3 100,0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3 150,0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3,0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0,8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11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Итого: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10 986,8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8 915,4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9 273,0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8 713,2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8 979,3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5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98069047-14A2-4494-955F-30AC8F05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94018"/>
            <a:ext cx="5472608" cy="58259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19572" y="332656"/>
            <a:ext cx="7128792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налоговых доходов  местного бюджета </a:t>
            </a:r>
            <a:b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2025 -2028 годы  </a:t>
            </a:r>
            <a:endParaRPr lang="ru-RU" sz="1600" dirty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00130" y="90100"/>
            <a:ext cx="5437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5734" y="508518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    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Изменений в составе наиболее крупных источников доходов в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по отношению к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предыдущему году,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произойдет. По-прежнему основную долю доходов местного бюджета будут составлять доходы по двум основным доходным источникам бюджета: 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налоги на товары (работы, услуги), реализуемые на территории РФ –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40,6%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общей суммы прогноза налоговых поступлений,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-земельный налог  -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41,5%.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59968"/>
              </p:ext>
            </p:extLst>
          </p:nvPr>
        </p:nvGraphicFramePr>
        <p:xfrm>
          <a:off x="971600" y="1412776"/>
          <a:ext cx="6768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9572" y="332656"/>
            <a:ext cx="7128792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НЕНАЛОГОВЫЕ ДОХОДЫ  местного бюджета </a:t>
            </a:r>
            <a:b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2025-2028 годы  </a:t>
            </a:r>
            <a:endParaRPr lang="ru-RU" sz="1600" dirty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315202"/>
              </p:ext>
            </p:extLst>
          </p:nvPr>
        </p:nvGraphicFramePr>
        <p:xfrm>
          <a:off x="539553" y="1556792"/>
          <a:ext cx="7416824" cy="414357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273"/>
                <a:gridCol w="1130183"/>
                <a:gridCol w="1059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225">
                <a:tc row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Неналоговые доходы местного бюджета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 утв. план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 оценка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 Решения о бюджете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 год</a:t>
                      </a:r>
                      <a:endParaRPr kumimoji="0" lang="ru-RU" sz="12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получаемые в виде арендной платы за земли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80,6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80,1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270,2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сдачи в аренду имущества, составляющего государственную (муниципальную) казну (за исключением земельных участков 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250,0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228,2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521,7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1 046,4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1 904,4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от  использования имущества, находящегося в государственной  и муниципальной собственности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620,0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535,9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624,0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350"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05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1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1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5 000,0</a:t>
                      </a:r>
                      <a:endParaRPr kumimoji="0" lang="ru-RU" sz="11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10 000,0</a:t>
                      </a:r>
                      <a:endParaRPr kumimoji="0" lang="ru-RU" sz="11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10 000,0</a:t>
                      </a:r>
                      <a:endParaRPr kumimoji="0" lang="ru-RU" sz="11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35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100,0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508,0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  <a:endParaRPr kumimoji="0" lang="ru-RU" sz="1100" b="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11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Итого: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2 050,7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1 352,2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6 451,9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12 060,4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12 954,4</a:t>
                      </a:r>
                      <a:endParaRPr kumimoji="0" lang="ru-RU" sz="11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030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7612</TotalTime>
  <Words>1352</Words>
  <Application>Microsoft Office PowerPoint</Application>
  <PresentationFormat>Экран (4:3)</PresentationFormat>
  <Paragraphs>487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К проекту решения Совета депутатов севастьяновского сельского поселения Приозерского муниципального района Ленинградской области  «О бюджете севастьяновского сельского поселения Приозерского муниципального района на 2026 - 2028 годы»</vt:lpstr>
      <vt:lpstr>Административно-территориальное деление Ларионовского  сельского поселения  </vt:lpstr>
      <vt:lpstr>Презентация PowerPoint</vt:lpstr>
      <vt:lpstr>Презентация PowerPoint</vt:lpstr>
      <vt:lpstr>Презентация PowerPoint</vt:lpstr>
      <vt:lpstr>Структура доходной части местного бюджета  на 2026-2028 годы  </vt:lpstr>
      <vt:lpstr>Презентация PowerPoint</vt:lpstr>
      <vt:lpstr>      </vt:lpstr>
      <vt:lpstr>Презентация PowerPoint</vt:lpstr>
      <vt:lpstr>Презентация PowerPoint</vt:lpstr>
      <vt:lpstr>   безвозмездные поступления от других бюджетов бюджетной системы РФ</vt:lpstr>
      <vt:lpstr>  СТРУКТУРА БЕЗВОЗМЕЗДНЫХ ПОСТУПЛЕНИЙ   2026 год</vt:lpstr>
      <vt:lpstr>Распределение бюджетных ассигнований по разделам бюджетной классификации на 2026 год  и плановый период 2027-2028 годов </vt:lpstr>
      <vt:lpstr>Структура с отражением удельного веса расходов, планируемых на 2026 год</vt:lpstr>
      <vt:lpstr> Формирование бюджета севастьяновского сельского поселения на 2026 год и плановый период 2027 и 2028 годов в программном  формате</vt:lpstr>
      <vt:lpstr>Презентация PowerPoint</vt:lpstr>
      <vt:lpstr>Долевое соотношение муниципальных программ в общем объеме программных расходов бюджета на 2026 год представлено на следующей диаграмме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MYLNIKOVA-IA</cp:lastModifiedBy>
  <cp:revision>377</cp:revision>
  <cp:lastPrinted>2026-01-28T13:12:48Z</cp:lastPrinted>
  <dcterms:created xsi:type="dcterms:W3CDTF">2024-04-15T12:11:52Z</dcterms:created>
  <dcterms:modified xsi:type="dcterms:W3CDTF">2026-01-29T11:20:42Z</dcterms:modified>
</cp:coreProperties>
</file>