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30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38" r:id="rId13"/>
    <p:sldId id="335" r:id="rId14"/>
    <p:sldId id="272" r:id="rId15"/>
    <p:sldId id="261" r:id="rId16"/>
    <p:sldId id="260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332" r:id="rId31"/>
    <p:sldId id="292" r:id="rId32"/>
    <p:sldId id="326" r:id="rId33"/>
    <p:sldId id="293" r:id="rId34"/>
    <p:sldId id="327" r:id="rId35"/>
    <p:sldId id="336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33" r:id="rId54"/>
    <p:sldId id="334" r:id="rId55"/>
    <p:sldId id="329" r:id="rId56"/>
    <p:sldId id="337" r:id="rId57"/>
    <p:sldId id="322" r:id="rId58"/>
    <p:sldId id="291" r:id="rId59"/>
    <p:sldId id="27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FF6"/>
    <a:srgbClr val="E7B084"/>
    <a:srgbClr val="C67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9443" autoAdjust="0"/>
  </p:normalViewPr>
  <p:slideViewPr>
    <p:cSldViewPr>
      <p:cViewPr varScale="1">
        <p:scale>
          <a:sx n="102" d="100"/>
          <a:sy n="102" d="100"/>
        </p:scale>
        <p:origin x="148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8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Всего: 744</a:t>
            </a:r>
            <a:r>
              <a:rPr lang="en-US" baseline="0" dirty="0"/>
              <a:t> </a:t>
            </a:r>
            <a:r>
              <a:rPr lang="ru-RU" dirty="0"/>
              <a:t>человека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Всего: 820 человек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11</a:t>
                    </a:r>
                    <a:r>
                      <a:rPr lang="en-US" sz="1600" b="1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-Взрослое население
</a:t>
                    </a: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8</a:t>
                    </a: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2%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7-4EDE-BD48-1D8069DF02A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133-Дети
18%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F7-4EDE-BD48-1D8069DF02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4E41C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663-Взрослое население</c:v>
                </c:pt>
                <c:pt idx="1">
                  <c:v>157-Дети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663</c:v>
                </c:pt>
                <c:pt idx="1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B2-4D94-9AB1-C1094F11C70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85F9E-D415-4385-AFD3-880C56A7C467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3B63B-40CE-4FE4-9B54-B84E9E1775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5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3B63B-40CE-4FE4-9B54-B84E9E1775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58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6806"/>
            <a:ext cx="6400800" cy="27860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C6793A"/>
                </a:solidFill>
              </a:rPr>
              <a:t>Отчет 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C6793A"/>
                </a:solidFill>
              </a:rPr>
              <a:t>«Об итогах социально-экономического развития </a:t>
            </a:r>
            <a:r>
              <a:rPr lang="ru-RU" b="1" dirty="0" err="1">
                <a:solidFill>
                  <a:srgbClr val="C6793A"/>
                </a:solidFill>
              </a:rPr>
              <a:t>Севастьяновского</a:t>
            </a:r>
            <a:r>
              <a:rPr lang="ru-RU" b="1" dirty="0">
                <a:solidFill>
                  <a:srgbClr val="C6793A"/>
                </a:solidFill>
              </a:rPr>
              <a:t> сельского поселения за 2024 год 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C6793A"/>
                </a:solidFill>
              </a:rPr>
              <a:t>и о задачах на 2025 год»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068825B-C690-E728-E723-0E97941D8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44DF"/>
              </a:clrFrom>
              <a:clrTo>
                <a:srgbClr val="0044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0" b="92733" l="1690" r="96357">
                        <a14:foregroundMark x1="10560" y1="71018" x2="7656" y2="51305"/>
                        <a14:foregroundMark x1="7656" y1="51305" x2="14203" y2="31810"/>
                        <a14:foregroundMark x1="14203" y1="31810" x2="24340" y2="20627"/>
                        <a14:foregroundMark x1="24340" y1="20627" x2="35850" y2="16144"/>
                        <a14:foregroundMark x1="35850" y1="16144" x2="59504" y2="12924"/>
                        <a14:foregroundMark x1="59504" y1="12924" x2="69747" y2="18712"/>
                        <a14:foregroundMark x1="69747" y1="18712" x2="80359" y2="32681"/>
                        <a14:foregroundMark x1="80359" y1="32681" x2="85692" y2="48085"/>
                        <a14:foregroundMark x1="85692" y1="48085" x2="85005" y2="56614"/>
                        <a14:foregroundMark x1="85005" y1="56614" x2="82999" y2="57702"/>
                        <a14:foregroundMark x1="25079" y1="54134" x2="27561" y2="31070"/>
                        <a14:foregroundMark x1="27561" y1="31070" x2="17846" y2="49434"/>
                        <a14:foregroundMark x1="17846" y1="49434" x2="5333" y2="53960"/>
                        <a14:foregroundMark x1="5333" y1="53960" x2="2165" y2="42646"/>
                        <a14:foregroundMark x1="2165" y1="42646" x2="11880" y2="36031"/>
                        <a14:foregroundMark x1="11880" y1="36031" x2="18215" y2="47781"/>
                        <a14:foregroundMark x1="18215" y1="47781" x2="25026" y2="39077"/>
                        <a14:foregroundMark x1="25026" y1="39077" x2="26769" y2="37990"/>
                        <a14:foregroundMark x1="4752" y1="41427" x2="6072" y2="19713"/>
                        <a14:foregroundMark x1="6072" y1="19713" x2="13833" y2="7920"/>
                        <a14:foregroundMark x1="13833" y1="7920" x2="25079" y2="3220"/>
                        <a14:foregroundMark x1="25079" y1="3220" x2="35797" y2="5048"/>
                        <a14:foregroundMark x1="35797" y1="5048" x2="38226" y2="16928"/>
                        <a14:foregroundMark x1="38226" y1="16928" x2="30412" y2="26806"/>
                        <a14:foregroundMark x1="30412" y1="26806" x2="6600" y2="36292"/>
                        <a14:foregroundMark x1="6600" y1="36292" x2="1742" y2="30853"/>
                        <a14:foregroundMark x1="5121" y1="21105" x2="7814" y2="14012"/>
                        <a14:foregroundMark x1="7814" y1="14012" x2="17529" y2="9617"/>
                        <a14:foregroundMark x1="17529" y1="9617" x2="28828" y2="7528"/>
                        <a14:foregroundMark x1="28828" y1="7528" x2="37751" y2="8138"/>
                        <a14:foregroundMark x1="37751" y1="8138" x2="53854" y2="14578"/>
                        <a14:foregroundMark x1="53854" y1="14578" x2="53854" y2="14578"/>
                        <a14:foregroundMark x1="7022" y1="11793" x2="11299" y2="5048"/>
                        <a14:foregroundMark x1="11299" y1="5048" x2="63886" y2="2350"/>
                        <a14:foregroundMark x1="63886" y1="2350" x2="79409" y2="8355"/>
                        <a14:foregroundMark x1="79409" y1="8355" x2="85375" y2="16188"/>
                        <a14:foregroundMark x1="85375" y1="16188" x2="86431" y2="29896"/>
                        <a14:foregroundMark x1="86431" y1="29896" x2="81837" y2="49478"/>
                        <a14:foregroundMark x1="35586" y1="29939" x2="55544" y2="35205"/>
                        <a14:foregroundMark x1="75660" y1="46823" x2="69799" y2="28851"/>
                        <a14:foregroundMark x1="40496" y1="35379" x2="55438" y2="36205"/>
                        <a14:foregroundMark x1="55438" y1="36205" x2="65048" y2="35509"/>
                        <a14:foregroundMark x1="65048" y1="35509" x2="58289" y2="40296"/>
                        <a14:foregroundMark x1="58289" y1="40296" x2="58342" y2="39861"/>
                        <a14:foregroundMark x1="82207" y1="7441" x2="85375" y2="15579"/>
                        <a14:foregroundMark x1="85375" y1="15579" x2="85111" y2="34247"/>
                        <a14:foregroundMark x1="85111" y1="34247" x2="92714" y2="51828"/>
                        <a14:foregroundMark x1="92714" y1="51828" x2="92767" y2="60705"/>
                        <a14:foregroundMark x1="92767" y1="60705" x2="92186" y2="62010"/>
                        <a14:foregroundMark x1="93347" y1="57833" x2="92555" y2="31462"/>
                        <a14:foregroundMark x1="92555" y1="31462" x2="92555" y2="31462"/>
                        <a14:foregroundMark x1="89388" y1="11184" x2="89968" y2="30070"/>
                        <a14:foregroundMark x1="85639" y1="5744" x2="91447" y2="27154"/>
                        <a14:foregroundMark x1="88437" y1="9617" x2="93347" y2="17581"/>
                        <a14:foregroundMark x1="93347" y1="17581" x2="93347" y2="26066"/>
                        <a14:foregroundMark x1="86167" y1="6049" x2="93295" y2="10487"/>
                        <a14:foregroundMark x1="93295" y1="10487" x2="89546" y2="3438"/>
                        <a14:foregroundMark x1="89546" y1="3438" x2="88807" y2="8703"/>
                        <a14:foregroundMark x1="93506" y1="4526" x2="96357" y2="32724"/>
                        <a14:foregroundMark x1="49683" y1="92733" x2="49314" y2="91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" t="2001" r="1919"/>
          <a:stretch/>
        </p:blipFill>
        <p:spPr bwMode="auto">
          <a:xfrm>
            <a:off x="3203848" y="2942888"/>
            <a:ext cx="2893168" cy="322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БЕРЕЗОВО</a:t>
            </a:r>
          </a:p>
        </p:txBody>
      </p:sp>
      <p:pic>
        <p:nvPicPr>
          <p:cNvPr id="6" name="Содержимое 5" descr="berezovo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00100" y="1857365"/>
            <a:ext cx="7643866" cy="414340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БОГАТЫРИ</a:t>
            </a:r>
          </a:p>
        </p:txBody>
      </p:sp>
      <p:pic>
        <p:nvPicPr>
          <p:cNvPr id="6" name="Содержимое 5" descr="богатыри2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70260" y="1447800"/>
            <a:ext cx="6860680" cy="4572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Добровольная пожарная команда</a:t>
            </a:r>
          </a:p>
        </p:txBody>
      </p:sp>
      <p:pic>
        <p:nvPicPr>
          <p:cNvPr id="6" name="Содержимое 5" descr="дпк3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7396" r="2352" b="14479"/>
          <a:stretch>
            <a:fillRect/>
          </a:stretch>
        </p:blipFill>
        <p:spPr>
          <a:xfrm>
            <a:off x="1068387" y="1785926"/>
            <a:ext cx="3360737" cy="3571900"/>
          </a:xfrm>
        </p:spPr>
      </p:pic>
      <p:pic>
        <p:nvPicPr>
          <p:cNvPr id="9" name="Содержимое 8" descr="дпк3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2327672"/>
            <a:ext cx="3749675" cy="281225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Воинский учет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Состоит 141 гражданин</a:t>
            </a:r>
          </a:p>
          <a:p>
            <a:r>
              <a:rPr lang="ru-RU" dirty="0"/>
              <a:t>мобилизованных и ушедших добровольно в зону СВО 14  человек</a:t>
            </a:r>
          </a:p>
          <a:p>
            <a:r>
              <a:rPr lang="ru-RU" dirty="0"/>
              <a:t>1 героически погиб</a:t>
            </a:r>
          </a:p>
        </p:txBody>
      </p:sp>
      <p:pic>
        <p:nvPicPr>
          <p:cNvPr id="5" name="Содержимое 4" descr="медаль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t="5833" r="9192"/>
          <a:stretch>
            <a:fillRect/>
          </a:stretch>
        </p:blipFill>
        <p:spPr>
          <a:xfrm>
            <a:off x="5643570" y="1643050"/>
            <a:ext cx="2653022" cy="43053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Бюджет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9583523"/>
              </p:ext>
            </p:extLst>
          </p:nvPr>
        </p:nvGraphicFramePr>
        <p:xfrm>
          <a:off x="457200" y="1600199"/>
          <a:ext cx="4038600" cy="48819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9650">
                  <a:extLst>
                    <a:ext uri="{9D8B030D-6E8A-4147-A177-3AD203B41FA5}">
                      <a16:colId xmlns:a16="http://schemas.microsoft.com/office/drawing/2014/main" val="418322534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64487788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714523079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771590289"/>
                    </a:ext>
                  </a:extLst>
                </a:gridCol>
              </a:tblGrid>
              <a:tr h="85299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048379"/>
                  </a:ext>
                </a:extLst>
              </a:tr>
              <a:tr h="15518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доходы,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2486469"/>
                  </a:ext>
                </a:extLst>
              </a:tr>
              <a:tr h="1822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803654"/>
                  </a:ext>
                </a:extLst>
              </a:tr>
              <a:tr h="655025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88944"/>
                  </a:ext>
                </a:extLst>
              </a:tr>
            </a:tbl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537118"/>
              </p:ext>
            </p:extLst>
          </p:nvPr>
        </p:nvGraphicFramePr>
        <p:xfrm>
          <a:off x="4648200" y="1600200"/>
          <a:ext cx="4038600" cy="48806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9650">
                  <a:extLst>
                    <a:ext uri="{9D8B030D-6E8A-4147-A177-3AD203B41FA5}">
                      <a16:colId xmlns:a16="http://schemas.microsoft.com/office/drawing/2014/main" val="2349343829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86086596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01052389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524399534"/>
                    </a:ext>
                  </a:extLst>
                </a:gridCol>
              </a:tblGrid>
              <a:tr h="860741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756882"/>
                  </a:ext>
                </a:extLst>
              </a:tr>
              <a:tr h="15441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доходы,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млн.руб.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5839517"/>
                  </a:ext>
                </a:extLst>
              </a:tr>
              <a:tr h="18244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597238"/>
                  </a:ext>
                </a:extLst>
              </a:tr>
              <a:tr h="65138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2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09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1857365"/>
            <a:ext cx="4357718" cy="92869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Доходы бюджета всего – 24 692,2 тыс. рублей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352527" y="2786058"/>
            <a:ext cx="1843094" cy="107156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Налоговые и неналоговые доходы </a:t>
            </a:r>
          </a:p>
          <a:p>
            <a:pPr algn="ctr"/>
            <a:r>
              <a:rPr lang="ru-RU" sz="1200" b="1" dirty="0"/>
              <a:t>10 882,6</a:t>
            </a:r>
            <a:r>
              <a:rPr lang="ru-RU" sz="1200" dirty="0"/>
              <a:t>тыс.руб.</a:t>
            </a:r>
          </a:p>
        </p:txBody>
      </p:sp>
      <p:sp>
        <p:nvSpPr>
          <p:cNvPr id="5" name="Овал 4"/>
          <p:cNvSpPr/>
          <p:nvPr/>
        </p:nvSpPr>
        <p:spPr>
          <a:xfrm>
            <a:off x="6500826" y="2857496"/>
            <a:ext cx="1643074" cy="100013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Безвозмездные поступления </a:t>
            </a:r>
          </a:p>
          <a:p>
            <a:pPr algn="ctr"/>
            <a:r>
              <a:rPr lang="ru-RU" sz="1200" b="1" dirty="0"/>
              <a:t>13 809,6</a:t>
            </a:r>
          </a:p>
          <a:p>
            <a:pPr algn="ctr"/>
            <a:r>
              <a:rPr lang="ru-RU" sz="1200" dirty="0" err="1"/>
              <a:t>тыс.руб</a:t>
            </a:r>
            <a:r>
              <a:rPr lang="ru-RU" sz="1200" dirty="0"/>
              <a:t>.</a:t>
            </a:r>
          </a:p>
        </p:txBody>
      </p:sp>
      <p:sp>
        <p:nvSpPr>
          <p:cNvPr id="6" name="Овал 5"/>
          <p:cNvSpPr/>
          <p:nvPr/>
        </p:nvSpPr>
        <p:spPr>
          <a:xfrm>
            <a:off x="357158" y="3714752"/>
            <a:ext cx="1557342" cy="150019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Налоговые доходы    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6 481,7 </a:t>
            </a:r>
            <a:r>
              <a:rPr lang="ru-RU" sz="1600" dirty="0" err="1">
                <a:solidFill>
                  <a:schemeClr val="tx1"/>
                </a:solidFill>
              </a:rPr>
              <a:t>тыс.руб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Овал 6"/>
          <p:cNvSpPr/>
          <p:nvPr/>
        </p:nvSpPr>
        <p:spPr>
          <a:xfrm>
            <a:off x="2143108" y="3857628"/>
            <a:ext cx="1557342" cy="1571636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Неналоговые доходы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4 400,9</a:t>
            </a:r>
          </a:p>
          <a:p>
            <a:pPr algn="ctr"/>
            <a:r>
              <a:rPr lang="ru-RU" sz="1600" dirty="0" err="1">
                <a:solidFill>
                  <a:schemeClr val="tx1"/>
                </a:solidFill>
              </a:rPr>
              <a:t>тыс.руб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9" name="Овал 8"/>
          <p:cNvSpPr/>
          <p:nvPr/>
        </p:nvSpPr>
        <p:spPr>
          <a:xfrm>
            <a:off x="4929190" y="3357562"/>
            <a:ext cx="1485904" cy="150019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Дотация </a:t>
            </a:r>
            <a:r>
              <a:rPr lang="ru-RU" b="1" dirty="0">
                <a:solidFill>
                  <a:schemeClr val="tx1"/>
                </a:solidFill>
              </a:rPr>
              <a:t>3 765,7</a:t>
            </a:r>
          </a:p>
          <a:p>
            <a:pPr algn="ctr"/>
            <a:r>
              <a:rPr lang="ru-RU" dirty="0" err="1">
                <a:solidFill>
                  <a:schemeClr val="tx1"/>
                </a:solidFill>
              </a:rPr>
              <a:t>тыс.руб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7286644" y="3929066"/>
            <a:ext cx="1571636" cy="150019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Субсидии    </a:t>
            </a:r>
            <a:r>
              <a:rPr lang="ru-RU" sz="1600" b="1" dirty="0">
                <a:solidFill>
                  <a:schemeClr val="tx1"/>
                </a:solidFill>
              </a:rPr>
              <a:t>3 657,4</a:t>
            </a:r>
          </a:p>
          <a:p>
            <a:pPr algn="ctr"/>
            <a:r>
              <a:rPr lang="ru-RU" sz="1600" dirty="0" err="1">
                <a:solidFill>
                  <a:schemeClr val="tx1"/>
                </a:solidFill>
              </a:rPr>
              <a:t>тыс.руб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Овал 10"/>
          <p:cNvSpPr/>
          <p:nvPr/>
        </p:nvSpPr>
        <p:spPr>
          <a:xfrm>
            <a:off x="6000760" y="4214818"/>
            <a:ext cx="1285884" cy="1285884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4810" y="4786322"/>
            <a:ext cx="1928826" cy="1928826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Иные межбюджетные трансферты</a:t>
            </a: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b="1" dirty="0">
                <a:solidFill>
                  <a:schemeClr val="tx1"/>
                </a:solidFill>
              </a:rPr>
              <a:t>6 200,0</a:t>
            </a:r>
          </a:p>
          <a:p>
            <a:pPr algn="ctr"/>
            <a:r>
              <a:rPr lang="ru-RU" dirty="0" err="1">
                <a:solidFill>
                  <a:schemeClr val="tx1"/>
                </a:solidFill>
              </a:rPr>
              <a:t>тыс.руб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C8D34AC-5F67-419B-95DD-EE3C8D771FF5}"/>
              </a:ext>
            </a:extLst>
          </p:cNvPr>
          <p:cNvSpPr/>
          <p:nvPr/>
        </p:nvSpPr>
        <p:spPr>
          <a:xfrm>
            <a:off x="2483768" y="188640"/>
            <a:ext cx="4608512" cy="8257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069047-14A2-4494-955F-30AC8F05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94018"/>
            <a:ext cx="5472608" cy="58259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ИСПОЛНЕНИЕ ДОХОДНОЙ ЧАСТИ БЮДЖЕТА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0760" y="4429132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Субвенции  </a:t>
            </a:r>
            <a:r>
              <a:rPr lang="ru-RU" b="1" dirty="0"/>
              <a:t>186,5</a:t>
            </a:r>
            <a:r>
              <a:rPr lang="ru-RU" dirty="0"/>
              <a:t> тыс.руб.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500063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84230" y="4292749"/>
            <a:ext cx="2597014" cy="1714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Доходы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24 692,2 тыс. рублей</a:t>
            </a:r>
          </a:p>
        </p:txBody>
      </p:sp>
      <p:sp>
        <p:nvSpPr>
          <p:cNvPr id="10" name="Овал 9"/>
          <p:cNvSpPr/>
          <p:nvPr/>
        </p:nvSpPr>
        <p:spPr>
          <a:xfrm>
            <a:off x="3438516" y="4357693"/>
            <a:ext cx="2490806" cy="17145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Расходы  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25 232,3 тыс. рублей</a:t>
            </a:r>
          </a:p>
        </p:txBody>
      </p:sp>
      <p:sp>
        <p:nvSpPr>
          <p:cNvPr id="11" name="Овал 10"/>
          <p:cNvSpPr/>
          <p:nvPr/>
        </p:nvSpPr>
        <p:spPr>
          <a:xfrm flipH="1">
            <a:off x="6516216" y="4357691"/>
            <a:ext cx="2413502" cy="17145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Дефицит           540,1 тыс. рублей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8759310-4194-4F3A-B799-693B0A5D010F}"/>
              </a:ext>
            </a:extLst>
          </p:cNvPr>
          <p:cNvSpPr/>
          <p:nvPr/>
        </p:nvSpPr>
        <p:spPr>
          <a:xfrm>
            <a:off x="2483768" y="298857"/>
            <a:ext cx="4104456" cy="8309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D4551-B895-4245-BF4E-3B4F8FAB571A}"/>
              </a:ext>
            </a:extLst>
          </p:cNvPr>
          <p:cNvSpPr txBox="1"/>
          <p:nvPr/>
        </p:nvSpPr>
        <p:spPr>
          <a:xfrm>
            <a:off x="2195736" y="298857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ФАКТИЧЕСКОЕ ИСПОЛНЕНИЕ БЮДЖЕТА ЗА 2024 ГОД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410F06-84F9-4B9B-9CEF-C15926D9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6" y="1714488"/>
            <a:ext cx="3277743" cy="242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5625AF-335C-43E3-AB9A-F241744B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722054"/>
            <a:ext cx="3023657" cy="2421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DC0191-EEB4-484B-B935-58E518CE1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74115" y="4966575"/>
            <a:ext cx="73158" cy="451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D5FC51-A211-4100-8763-2BBC95CBD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76760" y="4924434"/>
            <a:ext cx="73158" cy="4511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FC10DE-CDF1-4B5F-AF30-BBAB7DB2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76760" y="5076449"/>
            <a:ext cx="73158" cy="4511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Реализация мероприятий муниципальной программы по 147-оз «Развитие части  территории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Севастьяновского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сельского поселения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Приозерского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муниципального района Ленинградской области  за 2024 год»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Ремонт уличного освещения 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в поселке Березово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Участие в программах</a:t>
            </a:r>
          </a:p>
        </p:txBody>
      </p:sp>
    </p:spTree>
    <p:extLst>
      <p:ext uri="{BB962C8B-B14F-4D97-AF65-F5344CB8AC3E}">
        <p14:creationId xmlns:p14="http://schemas.microsoft.com/office/powerpoint/2010/main" val="114905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Ремонт уличного освещения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в поселке Березово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1"/>
            <a:ext cx="4038600" cy="452596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1"/>
            <a:ext cx="4038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Ремонт уличного освещения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в поселке Березово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199"/>
            <a:ext cx="4038600" cy="45259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/>
              <a:t>Численность населения на 01.01.2025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Ремонт уличного освещения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в поселке Березово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038600" cy="410445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0386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Реализация мероприятий муниципальной программы по 03-оз: «Развитие территории административного центра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Севастьяновского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Приозерского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муниципального района Ленинградской области за 2024 год»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Обустройство места отдыха на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озере Невское,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Установка уличного освещения на детской площадке п.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Севастьяново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Участие в программах</a:t>
            </a:r>
          </a:p>
        </p:txBody>
      </p:sp>
    </p:spTree>
    <p:extLst>
      <p:ext uri="{BB962C8B-B14F-4D97-AF65-F5344CB8AC3E}">
        <p14:creationId xmlns:p14="http://schemas.microsoft.com/office/powerpoint/2010/main" val="92866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Обустройство места отдыха на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озере Невское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16832"/>
            <a:ext cx="4038600" cy="403244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16832"/>
            <a:ext cx="40386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70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Обустройство места отдыха на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озере Невское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600200"/>
            <a:ext cx="338437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97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Установка уличного освещения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детской площадке п.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Севастьяново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504704" cy="45259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00200"/>
            <a:ext cx="372072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60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Участие в программах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Исполнение субсидии за счет средств Комитета по обращению с отходами Ленинградской области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Контейнерная площадка на 1контейнер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поселок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Севастьяново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Шоссейная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Контейнерная площадка на 2 контейнера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поселок Гранитное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430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Контейнерная площадка на 1контейнер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поселок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Севастьяново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ул. Шоссейная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3406" y="1600200"/>
            <a:ext cx="2778553" cy="452596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2080" y="1600200"/>
            <a:ext cx="272291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1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Контейнерная площадка на 2 контейнера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поселок Гранитное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880"/>
            <a:ext cx="4038600" cy="295232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880"/>
            <a:ext cx="40386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8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Землепользование и имущество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Предоставлено 12 земельных участков по 105-оз, из которых 11 земельных участков получили участники СВО и ветераны боевых действий.</a:t>
            </a:r>
          </a:p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Оформлено право муниципальной собственности на 4 бесхозяйных объекта недвижимости.</a:t>
            </a:r>
          </a:p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Проведено 3 осмотра объектов недвижимости.</a:t>
            </a:r>
          </a:p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Присвоено и внесено 157 адресов объектам недвижимости.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Выдано разрешений на производство земляных работ – 2, на снос зеленых насаждений – 13, на осуществление авиационных работ - 1.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Публичные слушания по предоставлению разрешения на условно разрешенный вид использования земельных участков – 6.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Проводятся заключительные работы по внесению изменений в Генеральный план поселения.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  <a:ln>
            <a:solidFill>
              <a:srgbClr val="105766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Землепользование и имущество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F3492D7-E5E3-4614-B493-91E61A47C0A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6792"/>
            <a:ext cx="3429000" cy="4572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75C4DC-9BAD-41F0-B64F-F3032FF38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06" y="1556792"/>
            <a:ext cx="3429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СЕВАСТЬЯНОВО</a:t>
            </a:r>
          </a:p>
        </p:txBody>
      </p:sp>
      <p:pic>
        <p:nvPicPr>
          <p:cNvPr id="4" name="Содержимое 3" descr="сев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24681" y="1447800"/>
            <a:ext cx="6351838" cy="4572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Ремонт дренажных труб</a:t>
            </a: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3363" y="1447800"/>
            <a:ext cx="2571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22913" y="1447800"/>
            <a:ext cx="2571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Баня п. </a:t>
            </a:r>
            <a:r>
              <a:rPr lang="ru-RU" dirty="0" err="1"/>
              <a:t>Севастьяново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Арендатор – ИП Литвинова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- Произведен ремонт топки, замена камней.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3950" y="2327672"/>
            <a:ext cx="3749675" cy="281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Ремонт общественного колодца, детских площадок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4738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94288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Мероприятия, проводимые с участием настоятеля Церкви  </a:t>
            </a:r>
            <a:r>
              <a:rPr lang="ru-RU" sz="2800" dirty="0" err="1"/>
              <a:t>св.вмч</a:t>
            </a:r>
            <a:r>
              <a:rPr lang="ru-RU" sz="2800" dirty="0"/>
              <a:t>. Георгия Победоносца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4738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Ремонт потолка ДК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174875"/>
            <a:ext cx="3571899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Новогоднее украшение территории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Зима 2024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Новый год</a:t>
            </a:r>
          </a:p>
        </p:txBody>
      </p:sp>
      <p:pic>
        <p:nvPicPr>
          <p:cNvPr id="7" name="Содержимое 6" descr="новый год1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496"/>
            <a:ext cx="4362480" cy="2714644"/>
          </a:xfrm>
        </p:spPr>
      </p:pic>
      <p:pic>
        <p:nvPicPr>
          <p:cNvPr id="8" name="Содержимое 7" descr="Новый год101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2790825"/>
            <a:ext cx="3733800" cy="28003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19400"/>
            <a:ext cx="8336676" cy="1752600"/>
          </a:xfrm>
        </p:spPr>
        <p:txBody>
          <a:bodyPr>
            <a:normAutofit/>
          </a:bodyPr>
          <a:lstStyle/>
          <a:p>
            <a:pPr algn="ctr"/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Спорт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505930"/>
            <a:ext cx="8858312" cy="1470025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/>
              <a:t>Культура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Культура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600200"/>
            <a:ext cx="2567880" cy="4495800"/>
          </a:xfrm>
        </p:spPr>
        <p:txBody>
          <a:bodyPr>
            <a:normAutofit/>
          </a:bodyPr>
          <a:lstStyle/>
          <a:p>
            <a:r>
              <a:rPr lang="ru-RU" dirty="0"/>
              <a:t>За 2024 год проведено культурно-массовых мероприятий 285: их посетили 7051.</a:t>
            </a:r>
          </a:p>
          <a:p>
            <a:r>
              <a:rPr lang="ru-RU" dirty="0"/>
              <a:t>Всего 20 культурно-досуговых формирований</a:t>
            </a:r>
          </a:p>
          <a:p>
            <a:r>
              <a:rPr lang="ru-RU" dirty="0"/>
              <a:t>Культурно- досуговые формирования посещают 231 человек. </a:t>
            </a: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C402886-D536-4937-B95E-45B1F9B82FD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04975"/>
            <a:ext cx="5715000" cy="428625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u="sng" dirty="0"/>
              <a:t>. </a:t>
            </a:r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Участие в профессиональных конкурсах, победы и достижения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8F9D3C5-F718-472A-8585-98A3BD3CCF2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1498"/>
            <a:ext cx="4163889" cy="212352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9566D56-6CAE-4F3A-BF10-40ECBB2D25B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52" y="1521497"/>
            <a:ext cx="4174323" cy="2123525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378CF4-5A3B-4567-8F8F-84893DC02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6808366" cy="30690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Созвездие талантов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B2C6B1D-3875-47CE-A73E-98FA47DBD0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1628800"/>
            <a:ext cx="4203065" cy="4391000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632F338C-0FBA-4BE1-B5D0-EF1313FD90D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064933" cy="4391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СТЕПАНЯНСКОЕ</a:t>
            </a:r>
          </a:p>
        </p:txBody>
      </p:sp>
      <p:pic>
        <p:nvPicPr>
          <p:cNvPr id="6" name="Содержимое 5" descr="ястребиное2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47900" y="1817370"/>
            <a:ext cx="5105400" cy="383286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Участие в конкурсах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90C4BB1-8CEA-4E64-87FF-E0064C4BB40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899167" cy="5184576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396DFF-08F4-4365-BB4E-E863A103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56792"/>
            <a:ext cx="3899167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A857D-173B-4670-8F2B-0CC878819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633"/>
            <a:ext cx="4428492" cy="6182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C40040-2A7F-461F-B6B6-0C1DFA87A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63483"/>
            <a:ext cx="4185542" cy="3119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FE84F7-88F4-4A72-BDF0-7BD612152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633"/>
            <a:ext cx="4115157" cy="30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6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Фольклорный фестиваль «Русь-душа моя»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F1CCB0-79F2-4B88-BD25-7441DA049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8" y="1556792"/>
            <a:ext cx="7772400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Фольклорный фестиваль «Русь-душа моя»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651EE58-340A-4475-B172-CEAC9B30DDD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545603"/>
            <a:ext cx="3749675" cy="253828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69010C6-926F-41E7-96A2-250B8F60556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71" y="1417638"/>
            <a:ext cx="3898947" cy="265418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23D2DF-568B-4FD9-A2E4-49E39F183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211850"/>
            <a:ext cx="3960441" cy="25382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45BECB-6639-4E31-BAA8-E8B3F2F9D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94" y="4217013"/>
            <a:ext cx="4037707" cy="24273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DA30E-906A-49E5-8998-EA2A80394D90}"/>
              </a:ext>
            </a:extLst>
          </p:cNvPr>
          <p:cNvSpPr txBox="1">
            <a:spLocks/>
          </p:cNvSpPr>
          <p:nvPr/>
        </p:nvSpPr>
        <p:spPr>
          <a:xfrm>
            <a:off x="899592" y="341784"/>
            <a:ext cx="7772400" cy="1143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+mn-lt"/>
              </a:rPr>
              <a:t>В единстве наша сила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г.Приозерск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5CE2E1-0E16-4DF9-8890-CE4A0A69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867894" cy="5157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067D9E-7EF0-48F2-B7F5-D85E74509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320480" cy="2803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BB8084-CC71-4D9B-9A9F-D4C1A0978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0695"/>
            <a:ext cx="4337165" cy="26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День поселка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7C4E66-AFD8-4369-AECF-1265A8328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032448" cy="30243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CDD3C-412F-4307-BD8E-463EF37DE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38636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Спорт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404EC6-5120-4BE5-AF68-1701E50A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7143750" cy="495063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Спортивные мероприятия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69254F6-954A-4354-BFBF-4E75F5AF92E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27380"/>
            <a:ext cx="4032448" cy="244827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EB48F51-B9EB-4045-8C6C-BC50B9CB298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5" y="1663486"/>
            <a:ext cx="3749675" cy="249959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9006D1-762F-4D16-A85F-FF7CEF879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1" y="4163076"/>
            <a:ext cx="4032448" cy="24498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4CC5EE-C36C-44DD-AEE8-BFDB0D9AB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4" y="4182346"/>
            <a:ext cx="3784766" cy="244989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Зарница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FF80D01-DA13-4DBE-8850-72E29FBB049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Зарница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DAD050C-058A-4A5B-B604-856D4931F7A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749675" cy="281225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7BA0562-E516-456A-85EB-C3F53492DCA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5" y="1628800"/>
            <a:ext cx="3749675" cy="2812256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7E8A41-7FDC-44BD-BA54-BB9864E5E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5" y="4441056"/>
            <a:ext cx="3749674" cy="22322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BE3C2D-9B93-4220-A547-F259061EE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441055"/>
            <a:ext cx="3749676" cy="22322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ЗАВЕТНОЕ</a:t>
            </a:r>
          </a:p>
        </p:txBody>
      </p:sp>
      <p:pic>
        <p:nvPicPr>
          <p:cNvPr id="6" name="Содержимое 5" descr="заветное2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87930" y="1569720"/>
            <a:ext cx="4625340" cy="432816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Велокросс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A0A22F7-9677-4C7A-ABF0-1A59D068E67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8" y="2132856"/>
            <a:ext cx="4473574" cy="335518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CC81114-F547-4FBF-995C-89DB04BEC94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53" y="1700808"/>
            <a:ext cx="3429000" cy="4572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Туристический слет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11FAEDD-B159-4EEF-ACBE-F3CC7B41AC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67076"/>
            <a:ext cx="6877985" cy="513556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72400" cy="1143000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Спортивные команды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CCC3632-FE46-4293-B7F5-334EB533E52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413682" cy="45720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0201DE0-A3C3-40CD-ADAE-BF82029ACCC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421750" cy="331631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Библиотека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пользователей библиотекой составляет 310 человек, это 44% от общего числа жителей,(113 из них-дети)</a:t>
            </a:r>
          </a:p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библиотеки – 13633 экземпляров печатных изданий</a:t>
            </a:r>
          </a:p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г. поступило 201 книги и журналов. Подписка на периодические издания составила 18 названий</a:t>
            </a:r>
          </a:p>
          <a:p>
            <a:pPr algn="just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комплектование библиотечного фонда было выделено 40 000 рублей.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29614F0-CD1A-4EB0-8D61-05F9134D46E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7" y="1447800"/>
            <a:ext cx="3429000" cy="4572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</a:rPr>
              <a:t>Библиотека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CCC468C-24E6-4FB4-A1F1-8F7F05C2372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77616"/>
            <a:ext cx="4627970" cy="348363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EF9CD23-1236-4AC8-8ECB-26E38B8E045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429000" cy="4572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Образование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785926"/>
            <a:ext cx="3733800" cy="428628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Степанянская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основная общеобразовательная школа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Начальное и общее образование- 44чел</a:t>
            </a:r>
          </a:p>
          <a:p>
            <a:r>
              <a:rPr lang="ru-RU" sz="1400" dirty="0">
                <a:solidFill>
                  <a:schemeClr val="tx1"/>
                </a:solidFill>
              </a:rPr>
              <a:t>Дошкольное образование – 22чел</a:t>
            </a:r>
          </a:p>
        </p:txBody>
      </p:sp>
      <p:pic>
        <p:nvPicPr>
          <p:cNvPr id="9" name="Содержимое 8" descr="первые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2643182"/>
            <a:ext cx="4362480" cy="2928958"/>
          </a:xfrm>
        </p:spPr>
      </p:pic>
      <p:pic>
        <p:nvPicPr>
          <p:cNvPr id="12" name="Содержимое 11" descr="детсад78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2790825"/>
            <a:ext cx="3733800" cy="280035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0" dirty="0">
                <a:solidFill>
                  <a:schemeClr val="bg1"/>
                </a:solidFill>
                <a:latin typeface="+mn-lt"/>
              </a:rPr>
              <a:t>Здравоохранение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714500"/>
            <a:ext cx="3643338" cy="42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Мероприятия, проводимые с участием настоятеля Церкви  </a:t>
            </a:r>
            <a:r>
              <a:rPr lang="ru-RU" sz="2800" dirty="0" err="1"/>
              <a:t>св.вмч</a:t>
            </a:r>
            <a:r>
              <a:rPr lang="ru-RU" sz="2800" dirty="0"/>
              <a:t>. Георгия Победоносца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4738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94287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C6341-B052-42EF-A511-BBE63DDD4F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05766"/>
          </a:solidFill>
          <a:ln>
            <a:solidFill>
              <a:srgbClr val="105766"/>
            </a:solidFill>
          </a:ln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ВЫБОРЫ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29438-B164-4AD7-BD35-9FAC3EB13FD9}"/>
              </a:ext>
            </a:extLst>
          </p:cNvPr>
          <p:cNvSpPr txBox="1"/>
          <p:nvPr/>
        </p:nvSpPr>
        <p:spPr>
          <a:xfrm>
            <a:off x="948172" y="1628800"/>
            <a:ext cx="770485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Выборы президента Российской Федерации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529 – число избирателей, включенных в списки избирателей;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445 – число проголосовавших избирателей;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84,12 % - явка избирателей</a:t>
            </a:r>
          </a:p>
          <a:p>
            <a:endParaRPr lang="ru-RU" dirty="0"/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Выборы депутатов Совета депутатов </a:t>
            </a:r>
            <a:r>
              <a:rPr lang="ru-RU" sz="2000" b="1" dirty="0" err="1">
                <a:solidFill>
                  <a:srgbClr val="FF0000"/>
                </a:solidFill>
              </a:rPr>
              <a:t>Севастьяновского</a:t>
            </a:r>
            <a:r>
              <a:rPr lang="ru-RU" sz="2000" b="1" dirty="0">
                <a:solidFill>
                  <a:srgbClr val="FF0000"/>
                </a:solidFill>
              </a:rPr>
              <a:t> сельского поселения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525 – число избирателей, включенных в списки избирателей;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244 – число проголосовавших избирателей;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46,48 % - явка избирателей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14 сентября 2025 года – единый день голосования по выборам губернатора Ленинградской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7718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286808" cy="5911873"/>
          </a:xfrm>
        </p:spPr>
      </p:pic>
      <p:sp>
        <p:nvSpPr>
          <p:cNvPr id="5" name="TextBox 4"/>
          <p:cNvSpPr txBox="1"/>
          <p:nvPr/>
        </p:nvSpPr>
        <p:spPr>
          <a:xfrm>
            <a:off x="2285984" y="1142984"/>
            <a:ext cx="47863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FF0000"/>
                </a:solidFill>
              </a:rPr>
              <a:t>СПАСИБО              ЗА ВНИМАНИЕ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ГРАНИТНОЕ</a:t>
            </a:r>
          </a:p>
        </p:txBody>
      </p:sp>
      <p:pic>
        <p:nvPicPr>
          <p:cNvPr id="6" name="Содержимое 5" descr="гранитное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86100" y="1447800"/>
            <a:ext cx="3429000" cy="4572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ЯРОВОЕ</a:t>
            </a:r>
          </a:p>
        </p:txBody>
      </p:sp>
      <p:pic>
        <p:nvPicPr>
          <p:cNvPr id="5" name="Содержимое 4" descr="яровое2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36556" y="1447800"/>
            <a:ext cx="7128088" cy="4572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ШУШИНО</a:t>
            </a:r>
          </a:p>
        </p:txBody>
      </p:sp>
      <p:pic>
        <p:nvPicPr>
          <p:cNvPr id="6" name="Содержимое 5" descr="шушино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ПРОТОЧНОЕ</a:t>
            </a:r>
          </a:p>
        </p:txBody>
      </p:sp>
      <p:pic>
        <p:nvPicPr>
          <p:cNvPr id="5" name="Содержимое 4" descr="проточное2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2934</TotalTime>
  <Words>721</Words>
  <Application>Microsoft Office PowerPoint</Application>
  <PresentationFormat>Экран (4:3)</PresentationFormat>
  <Paragraphs>167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Численность населения на 01.01.2025</vt:lpstr>
      <vt:lpstr>СЕВАСТЬЯНОВО</vt:lpstr>
      <vt:lpstr>СТЕПАНЯНСКОЕ</vt:lpstr>
      <vt:lpstr>ЗАВЕТНОЕ</vt:lpstr>
      <vt:lpstr>ГРАНИТНОЕ</vt:lpstr>
      <vt:lpstr>ЯРОВОЕ</vt:lpstr>
      <vt:lpstr>ШУШИНО</vt:lpstr>
      <vt:lpstr>ПРОТОЧНОЕ</vt:lpstr>
      <vt:lpstr>БЕРЕЗОВО</vt:lpstr>
      <vt:lpstr>БОГАТЫРИ</vt:lpstr>
      <vt:lpstr>Добровольная пожарная команда</vt:lpstr>
      <vt:lpstr>Воинский учет</vt:lpstr>
      <vt:lpstr>Бюджет</vt:lpstr>
      <vt:lpstr>ИСПОЛНЕНИЕ ДОХОДНОЙ ЧАСТИ БЮДЖЕТА</vt:lpstr>
      <vt:lpstr>Презентация PowerPoint</vt:lpstr>
      <vt:lpstr>Участие в программах</vt:lpstr>
      <vt:lpstr>Ремонт уличного освещения     в поселке Березово </vt:lpstr>
      <vt:lpstr>Ремонт уличного освещения     в поселке Березово</vt:lpstr>
      <vt:lpstr>Ремонт уличного освещения     в поселке Березово</vt:lpstr>
      <vt:lpstr>Участие в программах</vt:lpstr>
      <vt:lpstr>Обустройство места отдыха на      озере Невское</vt:lpstr>
      <vt:lpstr>Обустройство места отдыха на      озере Невское</vt:lpstr>
      <vt:lpstr>Установка уличного освещения  на детской площадке п. Севастьяново</vt:lpstr>
      <vt:lpstr>Участие в программах</vt:lpstr>
      <vt:lpstr> Контейнерная площадка на 1контейнер  поселок Севастьяново, ул. Шоссейная </vt:lpstr>
      <vt:lpstr> Контейнерная площадка на 2 контейнера  поселок Гранитное </vt:lpstr>
      <vt:lpstr>Землепользование и имущество</vt:lpstr>
      <vt:lpstr>Землепользование и имущество</vt:lpstr>
      <vt:lpstr>Ремонт дренажных труб</vt:lpstr>
      <vt:lpstr>Баня п. Севастьяново</vt:lpstr>
      <vt:lpstr>Ремонт общественного колодца, детских площадок</vt:lpstr>
      <vt:lpstr>Мероприятия, проводимые с участием настоятеля Церкви  св.вмч. Георгия Победоносца</vt:lpstr>
      <vt:lpstr>Ремонт потолка ДК</vt:lpstr>
      <vt:lpstr>Новогоднее украшение территории</vt:lpstr>
      <vt:lpstr>Культура</vt:lpstr>
      <vt:lpstr>Культура</vt:lpstr>
      <vt:lpstr>.  Участие в профессиональных конкурсах, победы и достижения</vt:lpstr>
      <vt:lpstr>Созвездие талантов</vt:lpstr>
      <vt:lpstr>Участие в конкурсах</vt:lpstr>
      <vt:lpstr>Презентация PowerPoint</vt:lpstr>
      <vt:lpstr>Фольклорный фестиваль «Русь-душа моя»</vt:lpstr>
      <vt:lpstr>Фольклорный фестиваль «Русь-душа моя»</vt:lpstr>
      <vt:lpstr>Презентация PowerPoint</vt:lpstr>
      <vt:lpstr>День поселка</vt:lpstr>
      <vt:lpstr>Спорт</vt:lpstr>
      <vt:lpstr>Спортивные мероприятия</vt:lpstr>
      <vt:lpstr>Зарница</vt:lpstr>
      <vt:lpstr>Зарница</vt:lpstr>
      <vt:lpstr>Велокросс</vt:lpstr>
      <vt:lpstr>Туристический слет</vt:lpstr>
      <vt:lpstr>Спортивные команды</vt:lpstr>
      <vt:lpstr>Библиотека</vt:lpstr>
      <vt:lpstr>Библиотека</vt:lpstr>
      <vt:lpstr>Образование</vt:lpstr>
      <vt:lpstr>Здравоохранение</vt:lpstr>
      <vt:lpstr>Мероприятия, проводимые с участием настоятеля Церкви  св.вмч. Георгия Победоносца</vt:lpstr>
      <vt:lpstr>ВЫБОРЫ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258</cp:revision>
  <dcterms:created xsi:type="dcterms:W3CDTF">2024-04-15T12:11:52Z</dcterms:created>
  <dcterms:modified xsi:type="dcterms:W3CDTF">2025-02-13T14:31:56Z</dcterms:modified>
</cp:coreProperties>
</file>